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8"/>
  </p:notesMasterIdLst>
  <p:handoutMasterIdLst>
    <p:handoutMasterId r:id="rId29"/>
  </p:handoutMasterIdLst>
  <p:sldIdLst>
    <p:sldId id="547" r:id="rId2"/>
    <p:sldId id="550" r:id="rId3"/>
    <p:sldId id="637" r:id="rId4"/>
    <p:sldId id="558" r:id="rId5"/>
    <p:sldId id="619" r:id="rId6"/>
    <p:sldId id="620" r:id="rId7"/>
    <p:sldId id="622" r:id="rId8"/>
    <p:sldId id="621" r:id="rId9"/>
    <p:sldId id="623" r:id="rId10"/>
    <p:sldId id="624" r:id="rId11"/>
    <p:sldId id="625" r:id="rId12"/>
    <p:sldId id="626" r:id="rId13"/>
    <p:sldId id="627" r:id="rId14"/>
    <p:sldId id="628" r:id="rId15"/>
    <p:sldId id="629" r:id="rId16"/>
    <p:sldId id="631" r:id="rId17"/>
    <p:sldId id="630" r:id="rId18"/>
    <p:sldId id="632" r:id="rId19"/>
    <p:sldId id="633" r:id="rId20"/>
    <p:sldId id="634" r:id="rId21"/>
    <p:sldId id="635" r:id="rId22"/>
    <p:sldId id="636" r:id="rId23"/>
    <p:sldId id="562" r:id="rId24"/>
    <p:sldId id="554" r:id="rId25"/>
    <p:sldId id="552" r:id="rId26"/>
    <p:sldId id="553" r:id="rId27"/>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0"/>
    <a:srgbClr val="CC3300"/>
    <a:srgbClr val="FF7F7F"/>
    <a:srgbClr val="FF4747"/>
    <a:srgbClr val="7F1F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93" autoAdjust="0"/>
    <p:restoredTop sz="94660"/>
  </p:normalViewPr>
  <p:slideViewPr>
    <p:cSldViewPr>
      <p:cViewPr varScale="1">
        <p:scale>
          <a:sx n="77" d="100"/>
          <a:sy n="77" d="100"/>
        </p:scale>
        <p:origin x="780" y="108"/>
      </p:cViewPr>
      <p:guideLst>
        <p:guide orient="horz" pos="2160"/>
        <p:guide pos="2880"/>
      </p:guideLst>
    </p:cSldViewPr>
  </p:slideViewPr>
  <p:notesTextViewPr>
    <p:cViewPr>
      <p:scale>
        <a:sx n="100" d="100"/>
        <a:sy n="100" d="100"/>
      </p:scale>
      <p:origin x="0" y="0"/>
    </p:cViewPr>
  </p:notesTextViewPr>
  <p:notesViewPr>
    <p:cSldViewPr>
      <p:cViewPr varScale="1">
        <p:scale>
          <a:sx n="120" d="100"/>
          <a:sy n="120" d="100"/>
        </p:scale>
        <p:origin x="-2166"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2019-06-10</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6/10/2019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Consolas" panose="020B0609020204030204" pitchFamily="49" charset="0"/>
              </a:rPr>
              <a:t>Data structures: </a:t>
            </a: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rPr>
              <a:t>class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3111103"/>
            <a:ext cx="6264696" cy="1470025"/>
          </a:xfrm>
        </p:spPr>
        <p:txBody>
          <a:bodyPr/>
          <a:lstStyle/>
          <a:p>
            <a:r>
              <a:rPr lang="en-CA" dirty="0" smtClean="0">
                <a:cs typeface="Consolas" panose="020B0609020204030204" pitchFamily="49" charset="0"/>
              </a:rPr>
              <a:t>Constructors</a:t>
            </a: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Of course, this is wrong, because all of the following are equal:</a:t>
            </a:r>
          </a:p>
          <a:p>
            <a:endParaRPr lang="en-US" dirty="0"/>
          </a:p>
          <a:p>
            <a:endParaRPr lang="en-US" dirty="0" smtClean="0"/>
          </a:p>
          <a:p>
            <a:endParaRPr lang="en-US" dirty="0"/>
          </a:p>
          <a:p>
            <a:r>
              <a:rPr lang="en-US" dirty="0" smtClean="0"/>
              <a:t>We have two choices:</a:t>
            </a:r>
          </a:p>
          <a:p>
            <a:pPr lvl="1"/>
            <a:r>
              <a:rPr lang="en-US" dirty="0" smtClean="0"/>
              <a:t>Perform the following calculation:</a:t>
            </a:r>
          </a:p>
          <a:p>
            <a:pPr lvl="1"/>
            <a:endParaRPr lang="en-US" dirty="0"/>
          </a:p>
          <a:p>
            <a:pPr lvl="1"/>
            <a:endParaRPr lang="en-US" dirty="0" smtClean="0"/>
          </a:p>
          <a:p>
            <a:pPr lvl="1"/>
            <a:r>
              <a:rPr lang="en-US" dirty="0" smtClean="0"/>
              <a:t>Always save rational numbers in the same format:</a:t>
            </a:r>
          </a:p>
          <a:p>
            <a:pPr lvl="2"/>
            <a:r>
              <a:rPr lang="en-US" dirty="0" smtClean="0"/>
              <a:t>Lowest terms (no common factors)</a:t>
            </a:r>
          </a:p>
          <a:p>
            <a:pPr lvl="2"/>
            <a:r>
              <a:rPr lang="en-US" dirty="0" smtClean="0"/>
              <a:t>The denominator must be positive</a:t>
            </a:r>
            <a:endParaRPr lang="en-US"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2836125582"/>
              </p:ext>
            </p:extLst>
          </p:nvPr>
        </p:nvGraphicFramePr>
        <p:xfrm>
          <a:off x="2141190" y="2132856"/>
          <a:ext cx="5067300" cy="688975"/>
        </p:xfrm>
        <a:graphic>
          <a:graphicData uri="http://schemas.openxmlformats.org/presentationml/2006/ole">
            <mc:AlternateContent xmlns:mc="http://schemas.openxmlformats.org/markup-compatibility/2006">
              <mc:Choice xmlns:v="urn:schemas-microsoft-com:vml" Requires="v">
                <p:oleObj spid="_x0000_s9226" name="Equation" r:id="rId3" imgW="2895480" imgH="393480" progId="Equation.DSMT4">
                  <p:embed/>
                </p:oleObj>
              </mc:Choice>
              <mc:Fallback>
                <p:oleObj name="Equation" r:id="rId3" imgW="2895480" imgH="393480" progId="Equation.DSMT4">
                  <p:embed/>
                  <p:pic>
                    <p:nvPicPr>
                      <p:cNvPr id="5" name="Object 4"/>
                      <p:cNvPicPr/>
                      <p:nvPr/>
                    </p:nvPicPr>
                    <p:blipFill>
                      <a:blip r:embed="rId4"/>
                      <a:stretch>
                        <a:fillRect/>
                      </a:stretch>
                    </p:blipFill>
                    <p:spPr>
                      <a:xfrm>
                        <a:off x="2141190" y="2132856"/>
                        <a:ext cx="5067300" cy="6889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30785319"/>
              </p:ext>
            </p:extLst>
          </p:nvPr>
        </p:nvGraphicFramePr>
        <p:xfrm>
          <a:off x="3203848" y="3645024"/>
          <a:ext cx="1955800" cy="688975"/>
        </p:xfrm>
        <a:graphic>
          <a:graphicData uri="http://schemas.openxmlformats.org/presentationml/2006/ole">
            <mc:AlternateContent xmlns:mc="http://schemas.openxmlformats.org/markup-compatibility/2006">
              <mc:Choice xmlns:v="urn:schemas-microsoft-com:vml" Requires="v">
                <p:oleObj spid="_x0000_s9227" name="Equation" r:id="rId5" imgW="1117440" imgH="393480" progId="Equation.DSMT4">
                  <p:embed/>
                </p:oleObj>
              </mc:Choice>
              <mc:Fallback>
                <p:oleObj name="Equation" r:id="rId5" imgW="1117440" imgH="393480" progId="Equation.DSMT4">
                  <p:embed/>
                  <p:pic>
                    <p:nvPicPr>
                      <p:cNvPr id="5" name="Object 4"/>
                      <p:cNvPicPr/>
                      <p:nvPr/>
                    </p:nvPicPr>
                    <p:blipFill>
                      <a:blip r:embed="rId6"/>
                      <a:stretch>
                        <a:fillRect/>
                      </a:stretch>
                    </p:blipFill>
                    <p:spPr>
                      <a:xfrm>
                        <a:off x="3203848" y="3645024"/>
                        <a:ext cx="1955800" cy="688975"/>
                      </a:xfrm>
                      <a:prstGeom prst="rect">
                        <a:avLst/>
                      </a:prstGeom>
                    </p:spPr>
                  </p:pic>
                </p:oleObj>
              </mc:Fallback>
            </mc:AlternateContent>
          </a:graphicData>
        </a:graphic>
      </p:graphicFrame>
    </p:spTree>
    <p:extLst>
      <p:ext uri="{BB962C8B-B14F-4D97-AF65-F5344CB8AC3E}">
        <p14:creationId xmlns:p14="http://schemas.microsoft.com/office/powerpoint/2010/main" val="900380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Of course, this is wrong, because all of the following are equal:</a:t>
            </a:r>
          </a:p>
          <a:p>
            <a:endParaRPr lang="en-US" dirty="0"/>
          </a:p>
          <a:p>
            <a:endParaRPr lang="en-US" dirty="0" smtClean="0"/>
          </a:p>
          <a:p>
            <a:endParaRPr lang="en-US" dirty="0"/>
          </a:p>
          <a:p>
            <a:r>
              <a:rPr lang="en-US" dirty="0" smtClean="0"/>
              <a:t>We have two choices:</a:t>
            </a:r>
          </a:p>
          <a:p>
            <a:pPr lvl="1"/>
            <a:r>
              <a:rPr lang="en-US" dirty="0" smtClean="0"/>
              <a:t>Perform the following calculation:</a:t>
            </a:r>
          </a:p>
          <a:p>
            <a:pPr lvl="1"/>
            <a:endParaRPr lang="en-US" dirty="0"/>
          </a:p>
          <a:p>
            <a:pPr lvl="1"/>
            <a:endParaRPr lang="en-US" dirty="0" smtClean="0"/>
          </a:p>
          <a:p>
            <a:pPr lvl="1"/>
            <a:r>
              <a:rPr lang="en-US" dirty="0" smtClean="0"/>
              <a:t>Always save rational numbers in the same format:</a:t>
            </a:r>
          </a:p>
          <a:p>
            <a:pPr lvl="2"/>
            <a:r>
              <a:rPr lang="en-US" dirty="0" smtClean="0"/>
              <a:t>Lowest terms (no common factors)</a:t>
            </a:r>
          </a:p>
          <a:p>
            <a:pPr lvl="2"/>
            <a:r>
              <a:rPr lang="en-US" dirty="0" smtClean="0"/>
              <a:t>The denominator must be positive</a:t>
            </a:r>
          </a:p>
          <a:p>
            <a:pPr lvl="1"/>
            <a:r>
              <a:rPr lang="en-US" dirty="0" smtClean="0"/>
              <a:t>All the above numbers would be stored as </a:t>
            </a:r>
          </a:p>
        </p:txBody>
      </p:sp>
      <p:graphicFrame>
        <p:nvGraphicFramePr>
          <p:cNvPr id="5" name="Object 4"/>
          <p:cNvGraphicFramePr>
            <a:graphicFrameLocks noChangeAspect="1"/>
          </p:cNvGraphicFramePr>
          <p:nvPr>
            <p:extLst>
              <p:ext uri="{D42A27DB-BD31-4B8C-83A1-F6EECF244321}">
                <p14:modId xmlns:p14="http://schemas.microsoft.com/office/powerpoint/2010/main" val="237936751"/>
              </p:ext>
            </p:extLst>
          </p:nvPr>
        </p:nvGraphicFramePr>
        <p:xfrm>
          <a:off x="1997075" y="2133600"/>
          <a:ext cx="5356225" cy="688975"/>
        </p:xfrm>
        <a:graphic>
          <a:graphicData uri="http://schemas.openxmlformats.org/presentationml/2006/ole">
            <mc:AlternateContent xmlns:mc="http://schemas.openxmlformats.org/markup-compatibility/2006">
              <mc:Choice xmlns:v="urn:schemas-microsoft-com:vml" Requires="v">
                <p:oleObj spid="_x0000_s10278" name="Equation" r:id="rId3" imgW="3060360" imgH="393480" progId="Equation.DSMT4">
                  <p:embed/>
                </p:oleObj>
              </mc:Choice>
              <mc:Fallback>
                <p:oleObj name="Equation" r:id="rId3" imgW="3060360" imgH="393480" progId="Equation.DSMT4">
                  <p:embed/>
                  <p:pic>
                    <p:nvPicPr>
                      <p:cNvPr id="5" name="Object 4"/>
                      <p:cNvPicPr/>
                      <p:nvPr/>
                    </p:nvPicPr>
                    <p:blipFill>
                      <a:blip r:embed="rId4"/>
                      <a:stretch>
                        <a:fillRect/>
                      </a:stretch>
                    </p:blipFill>
                    <p:spPr>
                      <a:xfrm>
                        <a:off x="1997075" y="2133600"/>
                        <a:ext cx="5356225" cy="6889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0771407"/>
              </p:ext>
            </p:extLst>
          </p:nvPr>
        </p:nvGraphicFramePr>
        <p:xfrm>
          <a:off x="3203848" y="3645024"/>
          <a:ext cx="1955800" cy="688975"/>
        </p:xfrm>
        <a:graphic>
          <a:graphicData uri="http://schemas.openxmlformats.org/presentationml/2006/ole">
            <mc:AlternateContent xmlns:mc="http://schemas.openxmlformats.org/markup-compatibility/2006">
              <mc:Choice xmlns:v="urn:schemas-microsoft-com:vml" Requires="v">
                <p:oleObj spid="_x0000_s10279" name="Equation" r:id="rId5" imgW="1117440" imgH="393480" progId="Equation.DSMT4">
                  <p:embed/>
                </p:oleObj>
              </mc:Choice>
              <mc:Fallback>
                <p:oleObj name="Equation" r:id="rId5" imgW="1117440" imgH="393480" progId="Equation.DSMT4">
                  <p:embed/>
                  <p:pic>
                    <p:nvPicPr>
                      <p:cNvPr id="6" name="Object 5"/>
                      <p:cNvPicPr/>
                      <p:nvPr/>
                    </p:nvPicPr>
                    <p:blipFill>
                      <a:blip r:embed="rId6"/>
                      <a:stretch>
                        <a:fillRect/>
                      </a:stretch>
                    </p:blipFill>
                    <p:spPr>
                      <a:xfrm>
                        <a:off x="3203848" y="3645024"/>
                        <a:ext cx="1955800" cy="6889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7505435"/>
              </p:ext>
            </p:extLst>
          </p:nvPr>
        </p:nvGraphicFramePr>
        <p:xfrm>
          <a:off x="5783610" y="5326260"/>
          <a:ext cx="377825" cy="688975"/>
        </p:xfrm>
        <a:graphic>
          <a:graphicData uri="http://schemas.openxmlformats.org/presentationml/2006/ole">
            <mc:AlternateContent xmlns:mc="http://schemas.openxmlformats.org/markup-compatibility/2006">
              <mc:Choice xmlns:v="urn:schemas-microsoft-com:vml" Requires="v">
                <p:oleObj spid="_x0000_s10280" name="Equation" r:id="rId7" imgW="215640" imgH="393480" progId="Equation.DSMT4">
                  <p:embed/>
                </p:oleObj>
              </mc:Choice>
              <mc:Fallback>
                <p:oleObj name="Equation" r:id="rId7" imgW="215640" imgH="393480" progId="Equation.DSMT4">
                  <p:embed/>
                  <p:pic>
                    <p:nvPicPr>
                      <p:cNvPr id="5" name="Object 4"/>
                      <p:cNvPicPr/>
                      <p:nvPr/>
                    </p:nvPicPr>
                    <p:blipFill>
                      <a:blip r:embed="rId8"/>
                      <a:stretch>
                        <a:fillRect/>
                      </a:stretch>
                    </p:blipFill>
                    <p:spPr>
                      <a:xfrm>
                        <a:off x="5783610" y="5326260"/>
                        <a:ext cx="377825" cy="688975"/>
                      </a:xfrm>
                      <a:prstGeom prst="rect">
                        <a:avLst/>
                      </a:prstGeom>
                    </p:spPr>
                  </p:pic>
                </p:oleObj>
              </mc:Fallback>
            </mc:AlternateContent>
          </a:graphicData>
        </a:graphic>
      </p:graphicFrame>
    </p:spTree>
    <p:extLst>
      <p:ext uri="{BB962C8B-B14F-4D97-AF65-F5344CB8AC3E}">
        <p14:creationId xmlns:p14="http://schemas.microsoft.com/office/powerpoint/2010/main" val="2001349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The problem:</a:t>
            </a:r>
          </a:p>
          <a:p>
            <a:pPr lvl="1"/>
            <a:r>
              <a:rPr lang="en-US" dirty="0" smtClean="0"/>
              <a:t>We cannot force the programmer not to use:</a:t>
            </a:r>
          </a:p>
          <a:p>
            <a:pPr marL="914400" lvl="2" indent="0">
              <a:buNone/>
            </a:pPr>
            <a:r>
              <a:rPr lang="en-US" dirty="0" smtClean="0">
                <a:latin typeface="Consolas" panose="020B0609020204030204" pitchFamily="49" charset="0"/>
              </a:rPr>
              <a:t>Rational q{-1, 2};</a:t>
            </a:r>
          </a:p>
          <a:p>
            <a:pPr lvl="1"/>
            <a:r>
              <a:rPr lang="en-US" dirty="0" smtClean="0">
                <a:solidFill>
                  <a:prstClr val="black"/>
                </a:solidFill>
              </a:rPr>
              <a:t>Suppose, instead, we write a function:</a:t>
            </a:r>
          </a:p>
          <a:p>
            <a:pPr marL="1314450" lvl="3" indent="0">
              <a:buNone/>
            </a:pPr>
            <a:r>
              <a:rPr lang="en-US" sz="1800" dirty="0" smtClean="0">
                <a:solidFill>
                  <a:prstClr val="black"/>
                </a:solidFill>
                <a:latin typeface="Consolas" panose="020B0609020204030204" pitchFamily="49" charset="0"/>
              </a:rPr>
              <a:t>void Rational::normalize() {</a:t>
            </a:r>
          </a:p>
          <a:p>
            <a:pPr marL="1314450" lvl="3" indent="0">
              <a:buNone/>
            </a:pPr>
            <a:r>
              <a:rPr lang="en-US" sz="1800" dirty="0">
                <a:solidFill>
                  <a:prstClr val="black"/>
                </a:solidFill>
                <a:latin typeface="Consolas" panose="020B0609020204030204" pitchFamily="49" charset="0"/>
              </a:rPr>
              <a:t> </a:t>
            </a:r>
            <a:r>
              <a:rPr lang="en-US" sz="1800" dirty="0" smtClean="0">
                <a:solidFill>
                  <a:prstClr val="black"/>
                </a:solidFill>
                <a:latin typeface="Consolas" panose="020B0609020204030204" pitchFamily="49" charset="0"/>
              </a:rPr>
              <a:t>   </a:t>
            </a:r>
            <a:r>
              <a:rPr lang="en-US" sz="1800" dirty="0" err="1" smtClean="0">
                <a:solidFill>
                  <a:prstClr val="black"/>
                </a:solidFill>
                <a:latin typeface="Consolas" panose="020B0609020204030204" pitchFamily="49" charset="0"/>
              </a:rPr>
              <a:t>int</a:t>
            </a:r>
            <a:r>
              <a:rPr lang="en-US" sz="1800" dirty="0" smtClean="0">
                <a:solidFill>
                  <a:prstClr val="black"/>
                </a:solidFill>
                <a:latin typeface="Consolas" panose="020B0609020204030204" pitchFamily="49" charset="0"/>
              </a:rPr>
              <a:t> n{ </a:t>
            </a:r>
            <a:r>
              <a:rPr lang="en-US" sz="1800" dirty="0" err="1" smtClean="0">
                <a:solidFill>
                  <a:prstClr val="black"/>
                </a:solidFill>
                <a:latin typeface="Consolas" panose="020B0609020204030204" pitchFamily="49" charset="0"/>
              </a:rPr>
              <a:t>gcd</a:t>
            </a:r>
            <a:r>
              <a:rPr lang="en-US" sz="1800" dirty="0" smtClean="0">
                <a:solidFill>
                  <a:prstClr val="black"/>
                </a:solidFill>
                <a:latin typeface="Consolas" panose="020B0609020204030204" pitchFamily="49" charset="0"/>
              </a:rPr>
              <a:t>( numerator, denominator ) };</a:t>
            </a:r>
          </a:p>
          <a:p>
            <a:pPr marL="1314450" lvl="3" indent="0">
              <a:buNone/>
            </a:pPr>
            <a:r>
              <a:rPr lang="en-US" sz="1800" dirty="0">
                <a:solidFill>
                  <a:prstClr val="black"/>
                </a:solidFill>
                <a:latin typeface="Consolas" panose="020B0609020204030204" pitchFamily="49" charset="0"/>
              </a:rPr>
              <a:t> </a:t>
            </a:r>
            <a:r>
              <a:rPr lang="en-US" sz="1800" dirty="0" smtClean="0">
                <a:solidFill>
                  <a:prstClr val="black"/>
                </a:solidFill>
                <a:latin typeface="Consolas" panose="020B0609020204030204" pitchFamily="49" charset="0"/>
              </a:rPr>
              <a:t>   numerator /= n;</a:t>
            </a:r>
          </a:p>
          <a:p>
            <a:pPr marL="1314450" lvl="3" indent="0">
              <a:buNone/>
            </a:pPr>
            <a:r>
              <a:rPr lang="en-US" sz="1800" dirty="0">
                <a:solidFill>
                  <a:prstClr val="black"/>
                </a:solidFill>
                <a:latin typeface="Consolas" panose="020B0609020204030204" pitchFamily="49" charset="0"/>
              </a:rPr>
              <a:t> </a:t>
            </a:r>
            <a:r>
              <a:rPr lang="en-US" sz="1800" dirty="0" smtClean="0">
                <a:solidFill>
                  <a:prstClr val="black"/>
                </a:solidFill>
                <a:latin typeface="Consolas" panose="020B0609020204030204" pitchFamily="49" charset="0"/>
              </a:rPr>
              <a:t>   denominator /= n;</a:t>
            </a:r>
          </a:p>
          <a:p>
            <a:pPr marL="1314450" lvl="3" indent="0">
              <a:buNone/>
            </a:pPr>
            <a:r>
              <a:rPr lang="en-US" sz="1800" dirty="0">
                <a:solidFill>
                  <a:prstClr val="black"/>
                </a:solidFill>
                <a:latin typeface="Consolas" panose="020B0609020204030204" pitchFamily="49" charset="0"/>
              </a:rPr>
              <a:t> </a:t>
            </a:r>
            <a:r>
              <a:rPr lang="en-US" sz="1800" dirty="0" smtClean="0">
                <a:solidFill>
                  <a:prstClr val="black"/>
                </a:solidFill>
                <a:latin typeface="Consolas" panose="020B0609020204030204" pitchFamily="49" charset="0"/>
              </a:rPr>
              <a:t>   if ( denominator &lt; 0 ) {</a:t>
            </a:r>
          </a:p>
          <a:p>
            <a:pPr marL="1314450" lvl="3" indent="0">
              <a:buNone/>
            </a:pPr>
            <a:r>
              <a:rPr lang="en-US" sz="1800" dirty="0">
                <a:solidFill>
                  <a:prstClr val="black"/>
                </a:solidFill>
                <a:latin typeface="Consolas" panose="020B0609020204030204" pitchFamily="49" charset="0"/>
              </a:rPr>
              <a:t> </a:t>
            </a:r>
            <a:r>
              <a:rPr lang="en-US" sz="1800" dirty="0" smtClean="0">
                <a:solidFill>
                  <a:prstClr val="black"/>
                </a:solidFill>
                <a:latin typeface="Consolas" panose="020B0609020204030204" pitchFamily="49" charset="0"/>
              </a:rPr>
              <a:t>         numerator = -numerator;</a:t>
            </a:r>
          </a:p>
          <a:p>
            <a:pPr marL="1314450" lvl="3" indent="0">
              <a:buNone/>
            </a:pPr>
            <a:r>
              <a:rPr lang="en-US" sz="1800" dirty="0">
                <a:solidFill>
                  <a:prstClr val="black"/>
                </a:solidFill>
                <a:latin typeface="Consolas" panose="020B0609020204030204" pitchFamily="49" charset="0"/>
              </a:rPr>
              <a:t> </a:t>
            </a:r>
            <a:r>
              <a:rPr lang="en-US" sz="1800" dirty="0" smtClean="0">
                <a:solidFill>
                  <a:prstClr val="black"/>
                </a:solidFill>
                <a:latin typeface="Consolas" panose="020B0609020204030204" pitchFamily="49" charset="0"/>
              </a:rPr>
              <a:t>       denominator = -denominator;</a:t>
            </a:r>
          </a:p>
          <a:p>
            <a:pPr marL="1314450" lvl="3" indent="0">
              <a:buNone/>
            </a:pPr>
            <a:r>
              <a:rPr lang="en-US" sz="1800" dirty="0">
                <a:solidFill>
                  <a:prstClr val="black"/>
                </a:solidFill>
                <a:latin typeface="Consolas" panose="020B0609020204030204" pitchFamily="49" charset="0"/>
              </a:rPr>
              <a:t> </a:t>
            </a:r>
            <a:r>
              <a:rPr lang="en-US" sz="1800" dirty="0" smtClean="0">
                <a:solidFill>
                  <a:prstClr val="black"/>
                </a:solidFill>
                <a:latin typeface="Consolas" panose="020B0609020204030204" pitchFamily="49" charset="0"/>
              </a:rPr>
              <a:t>   }</a:t>
            </a:r>
          </a:p>
          <a:p>
            <a:pPr marL="1314450" lvl="3" indent="0">
              <a:buNone/>
            </a:pPr>
            <a:r>
              <a:rPr lang="en-US" sz="1800" dirty="0" smtClean="0">
                <a:solidFill>
                  <a:prstClr val="black"/>
                </a:solidFill>
                <a:latin typeface="Consolas" panose="020B0609020204030204" pitchFamily="49" charset="0"/>
              </a:rPr>
              <a:t>}</a:t>
            </a:r>
          </a:p>
          <a:p>
            <a:pPr marL="914400" lvl="2" indent="0">
              <a:buNone/>
            </a:pPr>
            <a:endParaRPr lang="en-US" dirty="0"/>
          </a:p>
          <a:p>
            <a:pPr marL="1314450" lvl="3" indent="0">
              <a:buNone/>
            </a:pPr>
            <a:endParaRPr lang="en-US" sz="1800" dirty="0">
              <a:solidFill>
                <a:prstClr val="black"/>
              </a:solidFill>
              <a:latin typeface="Consolas" panose="020B0609020204030204" pitchFamily="49" charset="0"/>
            </a:endParaRPr>
          </a:p>
          <a:p>
            <a:pPr marL="914400" lvl="2" indent="0">
              <a:buNone/>
            </a:pPr>
            <a:endParaRPr lang="en-US" dirty="0" smtClean="0"/>
          </a:p>
        </p:txBody>
      </p:sp>
    </p:spTree>
    <p:extLst>
      <p:ext uri="{BB962C8B-B14F-4D97-AF65-F5344CB8AC3E}">
        <p14:creationId xmlns:p14="http://schemas.microsoft.com/office/powerpoint/2010/main" val="1993642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We would thus require the user to do:</a:t>
            </a:r>
            <a:endParaRPr lang="en-US" sz="1800" dirty="0" smtClean="0">
              <a:solidFill>
                <a:prstClr val="black"/>
              </a:solidFill>
              <a:latin typeface="Consolas" panose="020B0609020204030204" pitchFamily="49" charset="0"/>
            </a:endParaRPr>
          </a:p>
          <a:p>
            <a:pPr marL="1314450" lvl="3" indent="0">
              <a:buNone/>
            </a:pPr>
            <a:r>
              <a:rPr lang="en-US" sz="1800" dirty="0" smtClean="0">
                <a:solidFill>
                  <a:prstClr val="black"/>
                </a:solidFill>
                <a:latin typeface="Consolas" panose="020B0609020204030204" pitchFamily="49" charset="0"/>
              </a:rPr>
              <a:t>Rational q{17, -38};</a:t>
            </a:r>
          </a:p>
          <a:p>
            <a:pPr marL="1314450" lvl="3" indent="0">
              <a:buNone/>
            </a:pPr>
            <a:r>
              <a:rPr lang="en-US" sz="1800" dirty="0" err="1">
                <a:solidFill>
                  <a:prstClr val="black"/>
                </a:solidFill>
                <a:latin typeface="Consolas" panose="020B0609020204030204" pitchFamily="49" charset="0"/>
              </a:rPr>
              <a:t>std</a:t>
            </a:r>
            <a:r>
              <a:rPr lang="en-US" sz="1800" dirty="0">
                <a:solidFill>
                  <a:prstClr val="black"/>
                </a:solidFill>
                <a:latin typeface="Consolas" panose="020B0609020204030204" pitchFamily="49" charset="0"/>
              </a:rPr>
              <a:t>::</a:t>
            </a:r>
            <a:r>
              <a:rPr lang="en-US" sz="1800" dirty="0" err="1">
                <a:solidFill>
                  <a:prstClr val="black"/>
                </a:solidFill>
                <a:latin typeface="Consolas" panose="020B0609020204030204" pitchFamily="49" charset="0"/>
              </a:rPr>
              <a:t>cout</a:t>
            </a:r>
            <a:r>
              <a:rPr lang="en-US" sz="1800" dirty="0">
                <a:solidFill>
                  <a:prstClr val="black"/>
                </a:solidFill>
                <a:latin typeface="Consolas" panose="020B0609020204030204" pitchFamily="49" charset="0"/>
              </a:rPr>
              <a:t> &lt;&lt; </a:t>
            </a:r>
            <a:r>
              <a:rPr lang="en-US" sz="1800" dirty="0" err="1">
                <a:solidFill>
                  <a:prstClr val="black"/>
                </a:solidFill>
                <a:latin typeface="Consolas" panose="020B0609020204030204" pitchFamily="49" charset="0"/>
              </a:rPr>
              <a:t>q.to_string</a:t>
            </a:r>
            <a:r>
              <a:rPr lang="en-US" sz="1800" dirty="0">
                <a:solidFill>
                  <a:prstClr val="black"/>
                </a:solidFill>
                <a:latin typeface="Consolas" panose="020B0609020204030204" pitchFamily="49" charset="0"/>
              </a:rPr>
              <a:t>() &lt;&lt; </a:t>
            </a:r>
            <a:r>
              <a:rPr lang="en-US" sz="1800" dirty="0" err="1">
                <a:solidFill>
                  <a:prstClr val="black"/>
                </a:solidFill>
                <a:latin typeface="Consolas" panose="020B0609020204030204" pitchFamily="49" charset="0"/>
              </a:rPr>
              <a:t>std</a:t>
            </a:r>
            <a:r>
              <a:rPr lang="en-US" sz="1800" dirty="0">
                <a:solidFill>
                  <a:prstClr val="black"/>
                </a:solidFill>
                <a:latin typeface="Consolas" panose="020B0609020204030204" pitchFamily="49" charset="0"/>
              </a:rPr>
              <a:t>::</a:t>
            </a:r>
            <a:r>
              <a:rPr lang="en-US" sz="1800" dirty="0" err="1">
                <a:solidFill>
                  <a:prstClr val="black"/>
                </a:solidFill>
                <a:latin typeface="Consolas" panose="020B0609020204030204" pitchFamily="49" charset="0"/>
              </a:rPr>
              <a:t>endl</a:t>
            </a:r>
            <a:r>
              <a:rPr lang="en-US" sz="1800" dirty="0">
                <a:solidFill>
                  <a:prstClr val="black"/>
                </a:solidFill>
                <a:latin typeface="Consolas" panose="020B0609020204030204" pitchFamily="49" charset="0"/>
              </a:rPr>
              <a:t>;</a:t>
            </a:r>
          </a:p>
          <a:p>
            <a:pPr marL="1314450" lvl="3" indent="0">
              <a:buNone/>
            </a:pPr>
            <a:r>
              <a:rPr lang="en-US" sz="1800" dirty="0" err="1" smtClean="0">
                <a:solidFill>
                  <a:prstClr val="black"/>
                </a:solidFill>
                <a:latin typeface="Consolas" panose="020B0609020204030204" pitchFamily="49" charset="0"/>
              </a:rPr>
              <a:t>q.normalize</a:t>
            </a:r>
            <a:r>
              <a:rPr lang="en-US" sz="1800" dirty="0" smtClean="0">
                <a:solidFill>
                  <a:prstClr val="black"/>
                </a:solidFill>
                <a:latin typeface="Consolas" panose="020B0609020204030204" pitchFamily="49" charset="0"/>
              </a:rPr>
              <a:t>();</a:t>
            </a:r>
          </a:p>
          <a:p>
            <a:pPr marL="1314450" lvl="3" indent="0">
              <a:buNone/>
            </a:pPr>
            <a:r>
              <a:rPr lang="en-US" sz="1800" dirty="0" err="1">
                <a:solidFill>
                  <a:prstClr val="black"/>
                </a:solidFill>
                <a:latin typeface="Consolas" panose="020B0609020204030204" pitchFamily="49" charset="0"/>
              </a:rPr>
              <a:t>std</a:t>
            </a:r>
            <a:r>
              <a:rPr lang="en-US" sz="1800" dirty="0">
                <a:solidFill>
                  <a:prstClr val="black"/>
                </a:solidFill>
                <a:latin typeface="Consolas" panose="020B0609020204030204" pitchFamily="49" charset="0"/>
              </a:rPr>
              <a:t>::</a:t>
            </a:r>
            <a:r>
              <a:rPr lang="en-US" sz="1800" dirty="0" err="1">
                <a:solidFill>
                  <a:prstClr val="black"/>
                </a:solidFill>
                <a:latin typeface="Consolas" panose="020B0609020204030204" pitchFamily="49" charset="0"/>
              </a:rPr>
              <a:t>cout</a:t>
            </a:r>
            <a:r>
              <a:rPr lang="en-US" sz="1800" dirty="0">
                <a:solidFill>
                  <a:prstClr val="black"/>
                </a:solidFill>
                <a:latin typeface="Consolas" panose="020B0609020204030204" pitchFamily="49" charset="0"/>
              </a:rPr>
              <a:t> &lt;&lt; </a:t>
            </a:r>
            <a:r>
              <a:rPr lang="en-US" sz="1800" dirty="0" err="1">
                <a:solidFill>
                  <a:prstClr val="black"/>
                </a:solidFill>
                <a:latin typeface="Consolas" panose="020B0609020204030204" pitchFamily="49" charset="0"/>
              </a:rPr>
              <a:t>q.to_string</a:t>
            </a:r>
            <a:r>
              <a:rPr lang="en-US" sz="1800" dirty="0">
                <a:solidFill>
                  <a:prstClr val="black"/>
                </a:solidFill>
                <a:latin typeface="Consolas" panose="020B0609020204030204" pitchFamily="49" charset="0"/>
              </a:rPr>
              <a:t>() &lt;&lt; </a:t>
            </a:r>
            <a:r>
              <a:rPr lang="en-US" sz="1800" dirty="0" err="1">
                <a:solidFill>
                  <a:prstClr val="black"/>
                </a:solidFill>
                <a:latin typeface="Consolas" panose="020B0609020204030204" pitchFamily="49" charset="0"/>
              </a:rPr>
              <a:t>std</a:t>
            </a:r>
            <a:r>
              <a:rPr lang="en-US" sz="1800" dirty="0">
                <a:solidFill>
                  <a:prstClr val="black"/>
                </a:solidFill>
                <a:latin typeface="Consolas" panose="020B0609020204030204" pitchFamily="49" charset="0"/>
              </a:rPr>
              <a:t>::</a:t>
            </a:r>
            <a:r>
              <a:rPr lang="en-US" sz="1800" dirty="0" err="1">
                <a:solidFill>
                  <a:prstClr val="black"/>
                </a:solidFill>
                <a:latin typeface="Consolas" panose="020B0609020204030204" pitchFamily="49" charset="0"/>
              </a:rPr>
              <a:t>endl</a:t>
            </a:r>
            <a:r>
              <a:rPr lang="en-US" sz="1800" dirty="0">
                <a:solidFill>
                  <a:prstClr val="black"/>
                </a:solidFill>
                <a:latin typeface="Consolas" panose="020B0609020204030204" pitchFamily="49" charset="0"/>
              </a:rPr>
              <a:t>;</a:t>
            </a:r>
          </a:p>
          <a:p>
            <a:pPr marL="1314450" lvl="3" indent="0">
              <a:buNone/>
            </a:pPr>
            <a:endParaRPr lang="en-US" sz="1800" dirty="0">
              <a:solidFill>
                <a:prstClr val="black"/>
              </a:solidFill>
              <a:latin typeface="Consolas" panose="020B0609020204030204" pitchFamily="49" charset="0"/>
            </a:endParaRPr>
          </a:p>
          <a:p>
            <a:endParaRPr lang="en-US" dirty="0" smtClean="0"/>
          </a:p>
          <a:p>
            <a:endParaRPr lang="en-US" dirty="0"/>
          </a:p>
          <a:p>
            <a:endParaRPr lang="en-US" dirty="0" smtClean="0"/>
          </a:p>
          <a:p>
            <a:endParaRPr lang="en-US" dirty="0"/>
          </a:p>
          <a:p>
            <a:r>
              <a:rPr lang="en-US" dirty="0" smtClean="0"/>
              <a:t>What if the user forgets?</a:t>
            </a:r>
            <a:endParaRPr lang="en-US" sz="1800" dirty="0">
              <a:solidFill>
                <a:prstClr val="black"/>
              </a:solidFill>
              <a:latin typeface="Consolas" panose="020B0609020204030204" pitchFamily="49" charset="0"/>
            </a:endParaRPr>
          </a:p>
          <a:p>
            <a:pPr marL="914400" lvl="2" indent="0">
              <a:buNone/>
            </a:pPr>
            <a:endParaRPr lang="en-US" dirty="0" smtClean="0"/>
          </a:p>
        </p:txBody>
      </p:sp>
      <p:sp>
        <p:nvSpPr>
          <p:cNvPr id="4" name="Rectangle 3"/>
          <p:cNvSpPr/>
          <p:nvPr/>
        </p:nvSpPr>
        <p:spPr>
          <a:xfrm>
            <a:off x="4067944" y="3834864"/>
            <a:ext cx="1595309" cy="1015663"/>
          </a:xfrm>
          <a:prstGeom prst="rect">
            <a:avLst/>
          </a:prstGeom>
        </p:spPr>
        <p:txBody>
          <a:bodyPr wrap="none">
            <a:spAutoFit/>
          </a:bodyPr>
          <a:lstStyle/>
          <a:p>
            <a:r>
              <a:rPr lang="en-US" sz="2000" dirty="0" smtClean="0">
                <a:solidFill>
                  <a:srgbClr val="0070C0"/>
                </a:solidFill>
                <a:latin typeface="Georgia" panose="02040502050405020303" pitchFamily="18" charset="0"/>
              </a:rPr>
              <a:t>Output:</a:t>
            </a:r>
          </a:p>
          <a:p>
            <a:r>
              <a:rPr lang="en-US" sz="2000" dirty="0" smtClean="0">
                <a:solidFill>
                  <a:srgbClr val="0070C0"/>
                </a:solidFill>
                <a:latin typeface="Consolas" panose="020B0609020204030204" pitchFamily="49" charset="0"/>
              </a:rPr>
              <a:t>    17/-83</a:t>
            </a:r>
          </a:p>
          <a:p>
            <a:r>
              <a:rPr lang="en-US" sz="2000" dirty="0">
                <a:solidFill>
                  <a:srgbClr val="0070C0"/>
                </a:solidFill>
                <a:latin typeface="Consolas" panose="020B0609020204030204" pitchFamily="49" charset="0"/>
              </a:rPr>
              <a:t> </a:t>
            </a:r>
            <a:r>
              <a:rPr lang="en-US" sz="2000" dirty="0" smtClean="0">
                <a:solidFill>
                  <a:srgbClr val="0070C0"/>
                </a:solidFill>
                <a:latin typeface="Consolas" panose="020B0609020204030204" pitchFamily="49" charset="0"/>
              </a:rPr>
              <a:t>   -1/2</a:t>
            </a:r>
            <a:endParaRPr lang="en-CA" sz="2000" dirty="0">
              <a:solidFill>
                <a:srgbClr val="0070C0"/>
              </a:solidFill>
            </a:endParaRPr>
          </a:p>
        </p:txBody>
      </p:sp>
    </p:spTree>
    <p:extLst>
      <p:ext uri="{BB962C8B-B14F-4D97-AF65-F5344CB8AC3E}">
        <p14:creationId xmlns:p14="http://schemas.microsoft.com/office/powerpoint/2010/main" val="1611289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Can we force the user to use this function?</a:t>
            </a:r>
          </a:p>
          <a:p>
            <a:pPr lvl="1"/>
            <a:r>
              <a:rPr lang="en-US" dirty="0" smtClean="0"/>
              <a:t>Additionally, we need to use this internally:</a:t>
            </a:r>
            <a:endParaRPr lang="en-US" dirty="0" smtClean="0"/>
          </a:p>
          <a:p>
            <a:pPr marL="1314450" lvl="3" indent="0">
              <a:buNone/>
            </a:pPr>
            <a:r>
              <a:rPr lang="en-US" sz="1800" dirty="0" smtClean="0">
                <a:solidFill>
                  <a:prstClr val="black"/>
                </a:solidFill>
                <a:latin typeface="Consolas" panose="020B0609020204030204" pitchFamily="49" charset="0"/>
              </a:rPr>
              <a:t>Rational p{-1, 2};</a:t>
            </a:r>
          </a:p>
          <a:p>
            <a:pPr marL="1314450" lvl="3" indent="0">
              <a:buNone/>
            </a:pPr>
            <a:r>
              <a:rPr lang="en-US" sz="1800" dirty="0">
                <a:solidFill>
                  <a:prstClr val="black"/>
                </a:solidFill>
                <a:latin typeface="Consolas" panose="020B0609020204030204" pitchFamily="49" charset="0"/>
              </a:rPr>
              <a:t>Rational </a:t>
            </a:r>
            <a:r>
              <a:rPr lang="en-US" sz="1800" dirty="0" smtClean="0">
                <a:solidFill>
                  <a:prstClr val="black"/>
                </a:solidFill>
                <a:latin typeface="Consolas" panose="020B0609020204030204" pitchFamily="49" charset="0"/>
              </a:rPr>
              <a:t>q{-2, 1};</a:t>
            </a:r>
          </a:p>
          <a:p>
            <a:pPr marL="1314450" lvl="3" indent="0">
              <a:buNone/>
            </a:pPr>
            <a:r>
              <a:rPr lang="en-US" sz="1800" dirty="0" smtClean="0">
                <a:solidFill>
                  <a:prstClr val="black"/>
                </a:solidFill>
                <a:latin typeface="Consolas" panose="020B0609020204030204" pitchFamily="49" charset="0"/>
              </a:rPr>
              <a:t>Rational r{p*q};</a:t>
            </a:r>
          </a:p>
          <a:p>
            <a:pPr marL="1314450" lvl="3" indent="0">
              <a:buNone/>
            </a:pPr>
            <a:r>
              <a:rPr lang="en-US" sz="1800" dirty="0" err="1" smtClean="0">
                <a:solidFill>
                  <a:prstClr val="black"/>
                </a:solidFill>
                <a:latin typeface="Consolas" panose="020B0609020204030204" pitchFamily="49" charset="0"/>
              </a:rPr>
              <a:t>std</a:t>
            </a:r>
            <a:r>
              <a:rPr lang="en-US" sz="1800" dirty="0" smtClean="0">
                <a:solidFill>
                  <a:prstClr val="black"/>
                </a:solidFill>
                <a:latin typeface="Consolas" panose="020B0609020204030204" pitchFamily="49" charset="0"/>
              </a:rPr>
              <a:t>::</a:t>
            </a:r>
            <a:r>
              <a:rPr lang="en-US" sz="1800" dirty="0" err="1" smtClean="0">
                <a:solidFill>
                  <a:prstClr val="black"/>
                </a:solidFill>
                <a:latin typeface="Consolas" panose="020B0609020204030204" pitchFamily="49" charset="0"/>
              </a:rPr>
              <a:t>cout</a:t>
            </a:r>
            <a:r>
              <a:rPr lang="en-US" sz="1800" dirty="0" smtClean="0">
                <a:solidFill>
                  <a:prstClr val="black"/>
                </a:solidFill>
                <a:latin typeface="Consolas" panose="020B0609020204030204" pitchFamily="49" charset="0"/>
              </a:rPr>
              <a:t> &lt;&lt; r &lt;&lt; </a:t>
            </a:r>
            <a:r>
              <a:rPr lang="en-US" sz="1800" dirty="0" err="1" smtClean="0">
                <a:solidFill>
                  <a:prstClr val="black"/>
                </a:solidFill>
                <a:latin typeface="Consolas" panose="020B0609020204030204" pitchFamily="49" charset="0"/>
              </a:rPr>
              <a:t>std</a:t>
            </a:r>
            <a:r>
              <a:rPr lang="en-US" sz="1800" dirty="0" smtClean="0">
                <a:solidFill>
                  <a:prstClr val="black"/>
                </a:solidFill>
                <a:latin typeface="Consolas" panose="020B0609020204030204" pitchFamily="49" charset="0"/>
              </a:rPr>
              <a:t>::end;</a:t>
            </a:r>
          </a:p>
          <a:p>
            <a:pPr marL="1314450" lvl="3" indent="0">
              <a:buNone/>
            </a:pPr>
            <a:endParaRPr lang="en-US" sz="1800" dirty="0">
              <a:solidFill>
                <a:prstClr val="black"/>
              </a:solidFill>
              <a:latin typeface="Consolas" panose="020B0609020204030204" pitchFamily="49" charset="0"/>
            </a:endParaRPr>
          </a:p>
          <a:p>
            <a:r>
              <a:rPr lang="en-US" dirty="0" smtClean="0"/>
              <a:t>Thus, we must also include:</a:t>
            </a:r>
          </a:p>
          <a:p>
            <a:pPr marL="800100" lvl="2" indent="0">
              <a:buNone/>
            </a:pPr>
            <a:r>
              <a:rPr lang="en-US" dirty="0">
                <a:latin typeface="Consolas" panose="020B0609020204030204" pitchFamily="49" charset="0"/>
                <a:cs typeface="Consolas" panose="020B0609020204030204" pitchFamily="49" charset="0"/>
              </a:rPr>
              <a:t>Rational Rational::operator+( Rational </a:t>
            </a:r>
            <a:r>
              <a:rPr lang="en-US" dirty="0" err="1">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&amp;q ) </a:t>
            </a:r>
            <a:r>
              <a:rPr lang="en-US" dirty="0" err="1">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t>
            </a:r>
          </a:p>
          <a:p>
            <a:pPr marL="800100" lvl="2" indent="0">
              <a:buNone/>
            </a:pPr>
            <a:r>
              <a:rPr lang="en-US" dirty="0" smtClean="0">
                <a:latin typeface="Consolas" panose="020B0609020204030204" pitchFamily="49" charset="0"/>
                <a:cs typeface="Consolas" panose="020B0609020204030204" pitchFamily="49" charset="0"/>
              </a:rPr>
              <a:t>    Rational result{   </a:t>
            </a:r>
            <a:r>
              <a:rPr lang="en-US" dirty="0">
                <a:latin typeface="Consolas" panose="020B0609020204030204" pitchFamily="49" charset="0"/>
                <a:cs typeface="Consolas" panose="020B0609020204030204" pitchFamily="49" charset="0"/>
              </a:rPr>
              <a:t>numerator*</a:t>
            </a:r>
            <a:r>
              <a:rPr lang="en-US" dirty="0" err="1">
                <a:latin typeface="Consolas" panose="020B0609020204030204" pitchFamily="49" charset="0"/>
                <a:cs typeface="Consolas" panose="020B0609020204030204" pitchFamily="49" charset="0"/>
              </a:rPr>
              <a:t>q.denominator</a:t>
            </a:r>
            <a:r>
              <a:rPr lang="en-US" dirty="0">
                <a:latin typeface="Consolas" panose="020B0609020204030204" pitchFamily="49" charset="0"/>
                <a:cs typeface="Consolas" panose="020B0609020204030204" pitchFamily="49" charset="0"/>
              </a:rPr>
              <a:t> + </a:t>
            </a:r>
          </a:p>
          <a:p>
            <a:pPr marL="800100" lvl="2" indent="0">
              <a:buNone/>
            </a:pPr>
            <a:r>
              <a:rPr lang="en-US" dirty="0">
                <a:latin typeface="Consolas" panose="020B0609020204030204" pitchFamily="49" charset="0"/>
                <a:cs typeface="Consolas" panose="020B0609020204030204" pitchFamily="49" charset="0"/>
              </a:rPr>
              <a:t>                     denominator*</a:t>
            </a:r>
            <a:r>
              <a:rPr lang="en-US" dirty="0" err="1">
                <a:latin typeface="Consolas" panose="020B0609020204030204" pitchFamily="49" charset="0"/>
                <a:cs typeface="Consolas" panose="020B0609020204030204" pitchFamily="49" charset="0"/>
              </a:rPr>
              <a:t>q.numerator</a:t>
            </a:r>
            <a:r>
              <a:rPr lang="en-US" dirty="0">
                <a:latin typeface="Consolas" panose="020B0609020204030204" pitchFamily="49" charset="0"/>
                <a:cs typeface="Consolas" panose="020B0609020204030204" pitchFamily="49" charset="0"/>
              </a:rPr>
              <a:t>,</a:t>
            </a:r>
          </a:p>
          <a:p>
            <a:pPr marL="800100" lvl="2" indent="0">
              <a:buNone/>
            </a:pPr>
            <a:r>
              <a:rPr lang="en-US" dirty="0">
                <a:latin typeface="Consolas" panose="020B0609020204030204" pitchFamily="49" charset="0"/>
                <a:cs typeface="Consolas" panose="020B0609020204030204" pitchFamily="49" charset="0"/>
              </a:rPr>
              <a:t>                     denominator*</a:t>
            </a:r>
            <a:r>
              <a:rPr lang="en-US" dirty="0" err="1">
                <a:latin typeface="Consolas" panose="020B0609020204030204" pitchFamily="49" charset="0"/>
                <a:cs typeface="Consolas" panose="020B0609020204030204" pitchFamily="49" charset="0"/>
              </a:rPr>
              <a:t>q.denominator</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result.normalize</a:t>
            </a:r>
            <a:r>
              <a:rPr lang="en-US" dirty="0" smtClean="0">
                <a:latin typeface="Consolas" panose="020B0609020204030204" pitchFamily="49" charset="0"/>
                <a:cs typeface="Consolas" panose="020B0609020204030204" pitchFamily="49" charset="0"/>
              </a:rPr>
              <a:t>();</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return result;</a:t>
            </a:r>
            <a:endParaRPr lang="en-US" dirty="0">
              <a:latin typeface="Consolas" panose="020B0609020204030204" pitchFamily="49" charset="0"/>
              <a:cs typeface="Consolas" panose="020B0609020204030204" pitchFamily="49" charset="0"/>
            </a:endParaRPr>
          </a:p>
          <a:p>
            <a:pPr marL="800100" lvl="2" indent="0">
              <a:buNone/>
            </a:pPr>
            <a:r>
              <a:rPr lang="en-US" dirty="0">
                <a:latin typeface="Consolas" panose="020B0609020204030204" pitchFamily="49" charset="0"/>
                <a:cs typeface="Consolas" panose="020B0609020204030204" pitchFamily="49" charset="0"/>
              </a:rPr>
              <a:t>}</a:t>
            </a:r>
          </a:p>
          <a:p>
            <a:endParaRPr lang="en-US" sz="1800" dirty="0">
              <a:solidFill>
                <a:prstClr val="black"/>
              </a:solidFill>
              <a:latin typeface="Consolas" panose="020B0609020204030204" pitchFamily="49" charset="0"/>
            </a:endParaRPr>
          </a:p>
          <a:p>
            <a:pPr marL="914400" lvl="2" indent="0">
              <a:buNone/>
            </a:pPr>
            <a:endParaRPr lang="en-US" dirty="0" smtClean="0"/>
          </a:p>
        </p:txBody>
      </p:sp>
      <p:sp>
        <p:nvSpPr>
          <p:cNvPr id="5" name="Rectangle 4"/>
          <p:cNvSpPr/>
          <p:nvPr/>
        </p:nvSpPr>
        <p:spPr>
          <a:xfrm>
            <a:off x="6012160" y="2989401"/>
            <a:ext cx="2795958" cy="1015663"/>
          </a:xfrm>
          <a:prstGeom prst="rect">
            <a:avLst/>
          </a:prstGeom>
        </p:spPr>
        <p:txBody>
          <a:bodyPr wrap="none">
            <a:spAutoFit/>
          </a:bodyPr>
          <a:lstStyle/>
          <a:p>
            <a:r>
              <a:rPr lang="en-US" sz="2000" dirty="0" smtClean="0">
                <a:solidFill>
                  <a:srgbClr val="0070C0"/>
                </a:solidFill>
                <a:latin typeface="Georgia" panose="02040502050405020303" pitchFamily="18" charset="0"/>
              </a:rPr>
              <a:t>Output:</a:t>
            </a:r>
          </a:p>
          <a:p>
            <a:r>
              <a:rPr lang="en-US" sz="2000" dirty="0" smtClean="0">
                <a:solidFill>
                  <a:srgbClr val="0070C0"/>
                </a:solidFill>
                <a:latin typeface="Consolas" panose="020B0609020204030204" pitchFamily="49" charset="0"/>
              </a:rPr>
              <a:t>    2/2</a:t>
            </a:r>
          </a:p>
          <a:p>
            <a:r>
              <a:rPr lang="en-US" sz="2000" dirty="0" smtClean="0">
                <a:solidFill>
                  <a:srgbClr val="0070C0"/>
                </a:solidFill>
                <a:latin typeface="Georgia" panose="02040502050405020303" pitchFamily="18" charset="0"/>
              </a:rPr>
              <a:t>The output should be </a:t>
            </a:r>
            <a:r>
              <a:rPr lang="en-US" sz="2000" dirty="0" smtClean="0">
                <a:solidFill>
                  <a:srgbClr val="0070C0"/>
                </a:solidFill>
                <a:latin typeface="Consolas" panose="020B0609020204030204" pitchFamily="49" charset="0"/>
              </a:rPr>
              <a:t>1</a:t>
            </a:r>
            <a:endParaRPr lang="en-CA" sz="2000" dirty="0">
              <a:solidFill>
                <a:srgbClr val="0070C0"/>
              </a:solidFill>
            </a:endParaRPr>
          </a:p>
        </p:txBody>
      </p:sp>
    </p:spTree>
    <p:extLst>
      <p:ext uri="{BB962C8B-B14F-4D97-AF65-F5344CB8AC3E}">
        <p14:creationId xmlns:p14="http://schemas.microsoft.com/office/powerpoint/2010/main" val="733185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a:xfrm>
            <a:off x="457200" y="1600200"/>
            <a:ext cx="8229600" cy="4525963"/>
          </a:xfrm>
        </p:spPr>
        <p:txBody>
          <a:bodyPr/>
          <a:lstStyle/>
          <a:p>
            <a:r>
              <a:rPr lang="en-US" dirty="0" smtClean="0"/>
              <a:t>Instead, object-oriented program also allows the author of a class to specify a function that must be called:</a:t>
            </a:r>
          </a:p>
          <a:p>
            <a:pPr lvl="1"/>
            <a:r>
              <a:rPr lang="en-US" dirty="0" smtClean="0"/>
              <a:t>That function is called a </a:t>
            </a:r>
            <a:r>
              <a:rPr lang="en-US" i="1" dirty="0" smtClean="0"/>
              <a:t>constructor</a:t>
            </a:r>
            <a:r>
              <a:rPr lang="en-US" dirty="0" smtClean="0"/>
              <a:t> and has the same name as the class itself</a:t>
            </a:r>
          </a:p>
          <a:p>
            <a:pPr lvl="2"/>
            <a:r>
              <a:rPr lang="en-US" dirty="0" smtClean="0"/>
              <a:t>It has no return value—it simply ensures initialization occurs when a new rational number is declared:</a:t>
            </a:r>
          </a:p>
          <a:p>
            <a:pPr lvl="1"/>
            <a:endParaRPr lang="en-US" dirty="0" smtClean="0"/>
          </a:p>
          <a:p>
            <a:pPr lvl="1"/>
            <a:r>
              <a:rPr lang="en-US" dirty="0" smtClean="0"/>
              <a:t>Let us rewrite our class:</a:t>
            </a:r>
          </a:p>
          <a:p>
            <a:pPr marL="914400" lvl="2" indent="0">
              <a:buNone/>
            </a:pPr>
            <a:r>
              <a:rPr lang="en-US" sz="1800" dirty="0" smtClean="0">
                <a:solidFill>
                  <a:prstClr val="black"/>
                </a:solidFill>
                <a:latin typeface="Consolas" panose="020B0609020204030204" pitchFamily="49" charset="0"/>
              </a:rPr>
              <a:t>Rational::Rational( </a:t>
            </a:r>
            <a:r>
              <a:rPr lang="en-US" sz="1800" dirty="0" err="1" smtClean="0">
                <a:solidFill>
                  <a:prstClr val="black"/>
                </a:solidFill>
                <a:latin typeface="Consolas" panose="020B0609020204030204" pitchFamily="49" charset="0"/>
              </a:rPr>
              <a:t>int</a:t>
            </a:r>
            <a:r>
              <a:rPr lang="en-US" sz="1800" dirty="0" smtClean="0">
                <a:solidFill>
                  <a:prstClr val="black"/>
                </a:solidFill>
                <a:latin typeface="Consolas" panose="020B0609020204030204" pitchFamily="49" charset="0"/>
              </a:rPr>
              <a:t> first, </a:t>
            </a:r>
            <a:r>
              <a:rPr lang="en-US" sz="1800" dirty="0" err="1" smtClean="0">
                <a:solidFill>
                  <a:prstClr val="black"/>
                </a:solidFill>
                <a:latin typeface="Consolas" panose="020B0609020204030204" pitchFamily="49" charset="0"/>
              </a:rPr>
              <a:t>int</a:t>
            </a:r>
            <a:r>
              <a:rPr lang="en-US" sz="1800" dirty="0" smtClean="0">
                <a:solidFill>
                  <a:prstClr val="black"/>
                </a:solidFill>
                <a:latin typeface="Consolas" panose="020B0609020204030204" pitchFamily="49" charset="0"/>
              </a:rPr>
              <a:t> second ):</a:t>
            </a:r>
          </a:p>
          <a:p>
            <a:pPr marL="914400" lvl="2" indent="0">
              <a:buNone/>
            </a:pPr>
            <a:r>
              <a:rPr lang="en-US" dirty="0" smtClean="0">
                <a:solidFill>
                  <a:prstClr val="black"/>
                </a:solidFill>
                <a:latin typeface="Consolas" panose="020B0609020204030204" pitchFamily="49" charset="0"/>
              </a:rPr>
              <a:t>numerator{ first },</a:t>
            </a:r>
          </a:p>
          <a:p>
            <a:pPr marL="914400" lvl="2" indent="0">
              <a:buNone/>
            </a:pPr>
            <a:r>
              <a:rPr lang="en-US" sz="1800" dirty="0" smtClean="0">
                <a:solidFill>
                  <a:prstClr val="black"/>
                </a:solidFill>
                <a:latin typeface="Consolas" panose="020B0609020204030204" pitchFamily="49" charset="0"/>
              </a:rPr>
              <a:t>denominator{ second } {</a:t>
            </a:r>
          </a:p>
          <a:p>
            <a:pPr marL="914400" lvl="2" indent="0">
              <a:buNone/>
            </a:pPr>
            <a:r>
              <a:rPr lang="en-US" dirty="0">
                <a:solidFill>
                  <a:prstClr val="black"/>
                </a:solidFill>
                <a:latin typeface="Consolas" panose="020B0609020204030204" pitchFamily="49" charset="0"/>
              </a:rPr>
              <a:t> </a:t>
            </a:r>
            <a:r>
              <a:rPr lang="en-US" dirty="0" smtClean="0">
                <a:solidFill>
                  <a:prstClr val="black"/>
                </a:solidFill>
                <a:latin typeface="Consolas" panose="020B0609020204030204" pitchFamily="49" charset="0"/>
              </a:rPr>
              <a:t>   normalize();</a:t>
            </a:r>
          </a:p>
          <a:p>
            <a:pPr marL="914400" lvl="2" indent="0">
              <a:buNone/>
            </a:pPr>
            <a:r>
              <a:rPr lang="en-US" sz="1800" dirty="0" smtClean="0">
                <a:solidFill>
                  <a:prstClr val="black"/>
                </a:solidFill>
                <a:latin typeface="Consolas" panose="020B0609020204030204" pitchFamily="49" charset="0"/>
              </a:rPr>
              <a:t>}</a:t>
            </a:r>
          </a:p>
        </p:txBody>
      </p:sp>
    </p:spTree>
    <p:extLst>
      <p:ext uri="{BB962C8B-B14F-4D97-AF65-F5344CB8AC3E}">
        <p14:creationId xmlns:p14="http://schemas.microsoft.com/office/powerpoint/2010/main" val="3434093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a:xfrm>
            <a:off x="457200" y="1600200"/>
            <a:ext cx="8229600" cy="4525963"/>
          </a:xfrm>
        </p:spPr>
        <p:txBody>
          <a:bodyPr/>
          <a:lstStyle/>
          <a:p>
            <a:r>
              <a:rPr lang="en-US" dirty="0" smtClean="0"/>
              <a:t>Let’s look at this:</a:t>
            </a:r>
          </a:p>
          <a:p>
            <a:pPr marL="0" indent="0">
              <a:buNone/>
            </a:pPr>
            <a:endParaRPr lang="en-US" dirty="0" smtClean="0"/>
          </a:p>
          <a:p>
            <a:pPr marL="914400" lvl="2" indent="0">
              <a:buNone/>
            </a:pPr>
            <a:r>
              <a:rPr lang="en-US" sz="1800" dirty="0" smtClean="0">
                <a:solidFill>
                  <a:srgbClr val="00B050"/>
                </a:solidFill>
                <a:latin typeface="Consolas" panose="020B0609020204030204" pitchFamily="49" charset="0"/>
              </a:rPr>
              <a:t>Rational::Rational</a:t>
            </a:r>
            <a:r>
              <a:rPr lang="en-US" sz="1800" b="1" dirty="0" smtClean="0">
                <a:solidFill>
                  <a:prstClr val="black"/>
                </a:solidFill>
                <a:latin typeface="Consolas" panose="020B0609020204030204" pitchFamily="49" charset="0"/>
              </a:rPr>
              <a:t>(</a:t>
            </a:r>
            <a:r>
              <a:rPr lang="en-US" sz="1800" dirty="0" smtClean="0">
                <a:solidFill>
                  <a:prstClr val="black"/>
                </a:solidFill>
                <a:latin typeface="Consolas" panose="020B0609020204030204" pitchFamily="49" charset="0"/>
              </a:rPr>
              <a:t> </a:t>
            </a:r>
            <a:r>
              <a:rPr lang="en-US" sz="1800" dirty="0" err="1" smtClean="0">
                <a:solidFill>
                  <a:srgbClr val="FF0000"/>
                </a:solidFill>
                <a:latin typeface="Consolas" panose="020B0609020204030204" pitchFamily="49" charset="0"/>
              </a:rPr>
              <a:t>int</a:t>
            </a:r>
            <a:r>
              <a:rPr lang="en-US" sz="1800" dirty="0" smtClean="0">
                <a:solidFill>
                  <a:srgbClr val="FF0000"/>
                </a:solidFill>
                <a:latin typeface="Consolas" panose="020B0609020204030204" pitchFamily="49" charset="0"/>
              </a:rPr>
              <a:t> first, </a:t>
            </a:r>
            <a:r>
              <a:rPr lang="en-US" sz="1800" dirty="0" err="1" smtClean="0">
                <a:solidFill>
                  <a:srgbClr val="FF0000"/>
                </a:solidFill>
                <a:latin typeface="Consolas" panose="020B0609020204030204" pitchFamily="49" charset="0"/>
              </a:rPr>
              <a:t>int</a:t>
            </a:r>
            <a:r>
              <a:rPr lang="en-US" sz="1800" dirty="0" smtClean="0">
                <a:solidFill>
                  <a:srgbClr val="FF0000"/>
                </a:solidFill>
                <a:latin typeface="Consolas" panose="020B0609020204030204" pitchFamily="49" charset="0"/>
              </a:rPr>
              <a:t> second</a:t>
            </a:r>
            <a:r>
              <a:rPr lang="en-US" sz="1800" dirty="0" smtClean="0">
                <a:solidFill>
                  <a:prstClr val="black"/>
                </a:solidFill>
                <a:latin typeface="Consolas" panose="020B0609020204030204" pitchFamily="49" charset="0"/>
              </a:rPr>
              <a:t> </a:t>
            </a:r>
            <a:r>
              <a:rPr lang="en-US" sz="1800" b="1" dirty="0" smtClean="0">
                <a:solidFill>
                  <a:prstClr val="black"/>
                </a:solidFill>
                <a:latin typeface="Consolas" panose="020B0609020204030204" pitchFamily="49" charset="0"/>
              </a:rPr>
              <a:t>):</a:t>
            </a:r>
          </a:p>
          <a:p>
            <a:pPr marL="914400" lvl="2" indent="0">
              <a:buNone/>
            </a:pPr>
            <a:r>
              <a:rPr lang="en-US" dirty="0" smtClean="0">
                <a:solidFill>
                  <a:srgbClr val="0070C0"/>
                </a:solidFill>
                <a:latin typeface="Consolas" panose="020B0609020204030204" pitchFamily="49" charset="0"/>
              </a:rPr>
              <a:t>numerator{ first },</a:t>
            </a:r>
          </a:p>
          <a:p>
            <a:pPr marL="914400" lvl="2" indent="0">
              <a:buNone/>
            </a:pPr>
            <a:r>
              <a:rPr lang="en-US" sz="1800" dirty="0" smtClean="0">
                <a:solidFill>
                  <a:srgbClr val="0070C0"/>
                </a:solidFill>
                <a:latin typeface="Consolas" panose="020B0609020204030204" pitchFamily="49" charset="0"/>
              </a:rPr>
              <a:t>denominator{ second } </a:t>
            </a:r>
            <a:r>
              <a:rPr lang="en-US" sz="1800" b="1" dirty="0" smtClean="0">
                <a:solidFill>
                  <a:prstClr val="black"/>
                </a:solidFill>
                <a:latin typeface="Consolas" panose="020B0609020204030204" pitchFamily="49" charset="0"/>
              </a:rPr>
              <a:t>{</a:t>
            </a:r>
          </a:p>
          <a:p>
            <a:pPr marL="914400" lvl="2" indent="0">
              <a:buNone/>
            </a:pPr>
            <a:r>
              <a:rPr lang="en-US" dirty="0">
                <a:solidFill>
                  <a:prstClr val="black"/>
                </a:solidFill>
                <a:latin typeface="Consolas" panose="020B0609020204030204" pitchFamily="49" charset="0"/>
              </a:rPr>
              <a:t> </a:t>
            </a:r>
            <a:r>
              <a:rPr lang="en-US" dirty="0" smtClean="0">
                <a:solidFill>
                  <a:prstClr val="black"/>
                </a:solidFill>
                <a:latin typeface="Consolas" panose="020B0609020204030204" pitchFamily="49" charset="0"/>
              </a:rPr>
              <a:t>   </a:t>
            </a:r>
            <a:r>
              <a:rPr lang="en-US" dirty="0" smtClean="0">
                <a:solidFill>
                  <a:srgbClr val="7030A0"/>
                </a:solidFill>
                <a:latin typeface="Consolas" panose="020B0609020204030204" pitchFamily="49" charset="0"/>
              </a:rPr>
              <a:t>normalize();</a:t>
            </a:r>
          </a:p>
          <a:p>
            <a:pPr marL="914400" lvl="2" indent="0">
              <a:buNone/>
            </a:pPr>
            <a:r>
              <a:rPr lang="en-US" sz="1800" b="1" dirty="0" smtClean="0">
                <a:solidFill>
                  <a:prstClr val="black"/>
                </a:solidFill>
                <a:latin typeface="Consolas" panose="020B0609020204030204" pitchFamily="49" charset="0"/>
              </a:rPr>
              <a:t>}</a:t>
            </a:r>
          </a:p>
        </p:txBody>
      </p:sp>
      <p:sp>
        <p:nvSpPr>
          <p:cNvPr id="4" name="Rectangle 3"/>
          <p:cNvSpPr/>
          <p:nvPr/>
        </p:nvSpPr>
        <p:spPr>
          <a:xfrm>
            <a:off x="4716016" y="1948770"/>
            <a:ext cx="3567002" cy="400110"/>
          </a:xfrm>
          <a:prstGeom prst="rect">
            <a:avLst/>
          </a:prstGeom>
        </p:spPr>
        <p:txBody>
          <a:bodyPr wrap="none">
            <a:spAutoFit/>
          </a:bodyPr>
          <a:lstStyle/>
          <a:p>
            <a:r>
              <a:rPr lang="en-US" sz="2000" dirty="0" smtClean="0">
                <a:solidFill>
                  <a:srgbClr val="FF0000"/>
                </a:solidFill>
                <a:latin typeface="Georgia" panose="02040502050405020303" pitchFamily="18" charset="0"/>
              </a:rPr>
              <a:t>Parameters to the constructor</a:t>
            </a:r>
            <a:endParaRPr lang="en-CA" sz="2000" dirty="0">
              <a:solidFill>
                <a:srgbClr val="FF0000"/>
              </a:solidFill>
            </a:endParaRPr>
          </a:p>
        </p:txBody>
      </p:sp>
      <p:sp>
        <p:nvSpPr>
          <p:cNvPr id="5" name="Rectangle 4"/>
          <p:cNvSpPr/>
          <p:nvPr/>
        </p:nvSpPr>
        <p:spPr>
          <a:xfrm>
            <a:off x="4396211" y="2800844"/>
            <a:ext cx="4703532" cy="400110"/>
          </a:xfrm>
          <a:prstGeom prst="rect">
            <a:avLst/>
          </a:prstGeom>
        </p:spPr>
        <p:txBody>
          <a:bodyPr wrap="none">
            <a:spAutoFit/>
          </a:bodyPr>
          <a:lstStyle/>
          <a:p>
            <a:r>
              <a:rPr lang="en-US" sz="2000" dirty="0" smtClean="0">
                <a:solidFill>
                  <a:srgbClr val="0070C0"/>
                </a:solidFill>
                <a:latin typeface="Georgia" panose="02040502050405020303" pitchFamily="18" charset="0"/>
              </a:rPr>
              <a:t>Default values for the member variables</a:t>
            </a:r>
            <a:endParaRPr lang="en-CA" sz="2000" dirty="0">
              <a:solidFill>
                <a:srgbClr val="0070C0"/>
              </a:solidFill>
            </a:endParaRPr>
          </a:p>
        </p:txBody>
      </p:sp>
      <p:sp>
        <p:nvSpPr>
          <p:cNvPr id="6" name="Rectangle 5"/>
          <p:cNvSpPr/>
          <p:nvPr/>
        </p:nvSpPr>
        <p:spPr>
          <a:xfrm>
            <a:off x="2267744" y="3820978"/>
            <a:ext cx="6304931" cy="400110"/>
          </a:xfrm>
          <a:prstGeom prst="rect">
            <a:avLst/>
          </a:prstGeom>
        </p:spPr>
        <p:txBody>
          <a:bodyPr wrap="none">
            <a:spAutoFit/>
          </a:bodyPr>
          <a:lstStyle/>
          <a:p>
            <a:r>
              <a:rPr lang="en-US" sz="2000" dirty="0" smtClean="0">
                <a:solidFill>
                  <a:srgbClr val="7030A0"/>
                </a:solidFill>
                <a:latin typeface="Georgia" panose="02040502050405020303" pitchFamily="18" charset="0"/>
              </a:rPr>
              <a:t>Operations to be performed on the initialized instance</a:t>
            </a:r>
            <a:endParaRPr lang="en-CA" sz="2000" dirty="0">
              <a:solidFill>
                <a:srgbClr val="7030A0"/>
              </a:solidFill>
            </a:endParaRPr>
          </a:p>
        </p:txBody>
      </p:sp>
      <p:sp>
        <p:nvSpPr>
          <p:cNvPr id="7" name="Rectangle 6"/>
          <p:cNvSpPr/>
          <p:nvPr/>
        </p:nvSpPr>
        <p:spPr>
          <a:xfrm>
            <a:off x="1979712" y="1916832"/>
            <a:ext cx="2172390" cy="400110"/>
          </a:xfrm>
          <a:prstGeom prst="rect">
            <a:avLst/>
          </a:prstGeom>
        </p:spPr>
        <p:txBody>
          <a:bodyPr wrap="none">
            <a:spAutoFit/>
          </a:bodyPr>
          <a:lstStyle/>
          <a:p>
            <a:r>
              <a:rPr lang="en-US" sz="2000" dirty="0" smtClean="0">
                <a:solidFill>
                  <a:srgbClr val="00B050"/>
                </a:solidFill>
                <a:latin typeface="Georgia" panose="02040502050405020303" pitchFamily="18" charset="0"/>
              </a:rPr>
              <a:t>Name of the class</a:t>
            </a:r>
            <a:endParaRPr lang="en-CA" sz="2000" dirty="0">
              <a:solidFill>
                <a:srgbClr val="00B050"/>
              </a:solidFill>
            </a:endParaRPr>
          </a:p>
        </p:txBody>
      </p:sp>
    </p:spTree>
    <p:extLst>
      <p:ext uri="{BB962C8B-B14F-4D97-AF65-F5344CB8AC3E}">
        <p14:creationId xmlns:p14="http://schemas.microsoft.com/office/powerpoint/2010/main" val="3040905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Now the user can do the following:</a:t>
            </a:r>
          </a:p>
          <a:p>
            <a:pPr marL="1314450" lvl="3" indent="0">
              <a:buNone/>
            </a:pPr>
            <a:r>
              <a:rPr lang="en-US" sz="1800" dirty="0" smtClean="0">
                <a:solidFill>
                  <a:prstClr val="black"/>
                </a:solidFill>
                <a:latin typeface="Consolas" panose="020B0609020204030204" pitchFamily="49" charset="0"/>
              </a:rPr>
              <a:t>Rational p(1, -2);</a:t>
            </a:r>
          </a:p>
          <a:p>
            <a:pPr marL="1314450" lvl="3" indent="0">
              <a:buNone/>
            </a:pPr>
            <a:r>
              <a:rPr lang="en-US" sz="1800" dirty="0">
                <a:solidFill>
                  <a:prstClr val="black"/>
                </a:solidFill>
                <a:latin typeface="Consolas" panose="020B0609020204030204" pitchFamily="49" charset="0"/>
              </a:rPr>
              <a:t>Rational </a:t>
            </a:r>
            <a:r>
              <a:rPr lang="en-US" sz="1800" dirty="0" smtClean="0">
                <a:solidFill>
                  <a:prstClr val="black"/>
                </a:solidFill>
                <a:latin typeface="Consolas" panose="020B0609020204030204" pitchFamily="49" charset="0"/>
              </a:rPr>
              <a:t>q(-21, 42);</a:t>
            </a:r>
          </a:p>
          <a:p>
            <a:pPr marL="1314450" lvl="3" indent="0">
              <a:buNone/>
            </a:pPr>
            <a:r>
              <a:rPr lang="en-US" sz="1800" dirty="0" smtClean="0">
                <a:solidFill>
                  <a:prstClr val="black"/>
                </a:solidFill>
                <a:latin typeface="Consolas" panose="020B0609020204030204" pitchFamily="49" charset="0"/>
              </a:rPr>
              <a:t>Rational r(124, -248);</a:t>
            </a:r>
          </a:p>
          <a:p>
            <a:pPr marL="1314450" lvl="3" indent="0">
              <a:buNone/>
            </a:pPr>
            <a:r>
              <a:rPr lang="en-US" sz="1800" dirty="0" err="1" smtClean="0">
                <a:solidFill>
                  <a:prstClr val="black"/>
                </a:solidFill>
                <a:latin typeface="Consolas" panose="020B0609020204030204" pitchFamily="49" charset="0"/>
              </a:rPr>
              <a:t>std</a:t>
            </a:r>
            <a:r>
              <a:rPr lang="en-US" sz="1800" dirty="0" smtClean="0">
                <a:solidFill>
                  <a:prstClr val="black"/>
                </a:solidFill>
                <a:latin typeface="Consolas" panose="020B0609020204030204" pitchFamily="49" charset="0"/>
              </a:rPr>
              <a:t>::</a:t>
            </a:r>
            <a:r>
              <a:rPr lang="en-US" sz="1800" dirty="0" err="1" smtClean="0">
                <a:solidFill>
                  <a:prstClr val="black"/>
                </a:solidFill>
                <a:latin typeface="Consolas" panose="020B0609020204030204" pitchFamily="49" charset="0"/>
              </a:rPr>
              <a:t>cout</a:t>
            </a:r>
            <a:r>
              <a:rPr lang="en-US" sz="1800" dirty="0" smtClean="0">
                <a:solidFill>
                  <a:prstClr val="black"/>
                </a:solidFill>
                <a:latin typeface="Consolas" panose="020B0609020204030204" pitchFamily="49" charset="0"/>
              </a:rPr>
              <a:t> &lt;&lt; p &lt;&lt; </a:t>
            </a:r>
            <a:r>
              <a:rPr lang="en-US" sz="1800" dirty="0" err="1" smtClean="0">
                <a:solidFill>
                  <a:prstClr val="black"/>
                </a:solidFill>
                <a:latin typeface="Consolas" panose="020B0609020204030204" pitchFamily="49" charset="0"/>
              </a:rPr>
              <a:t>std</a:t>
            </a:r>
            <a:r>
              <a:rPr lang="en-US" sz="1800" dirty="0" smtClean="0">
                <a:solidFill>
                  <a:prstClr val="black"/>
                </a:solidFill>
                <a:latin typeface="Consolas" panose="020B0609020204030204" pitchFamily="49" charset="0"/>
              </a:rPr>
              <a:t>::end;</a:t>
            </a:r>
          </a:p>
          <a:p>
            <a:pPr marL="1314450" lvl="3" indent="0">
              <a:buNone/>
            </a:pPr>
            <a:r>
              <a:rPr lang="en-US" sz="1800" dirty="0" err="1">
                <a:solidFill>
                  <a:prstClr val="black"/>
                </a:solidFill>
                <a:latin typeface="Consolas" panose="020B0609020204030204" pitchFamily="49" charset="0"/>
              </a:rPr>
              <a:t>std</a:t>
            </a:r>
            <a:r>
              <a:rPr lang="en-US" sz="1800" dirty="0">
                <a:solidFill>
                  <a:prstClr val="black"/>
                </a:solidFill>
                <a:latin typeface="Consolas" panose="020B0609020204030204" pitchFamily="49" charset="0"/>
              </a:rPr>
              <a:t>::</a:t>
            </a:r>
            <a:r>
              <a:rPr lang="en-US" sz="1800" dirty="0" err="1">
                <a:solidFill>
                  <a:prstClr val="black"/>
                </a:solidFill>
                <a:latin typeface="Consolas" panose="020B0609020204030204" pitchFamily="49" charset="0"/>
              </a:rPr>
              <a:t>cout</a:t>
            </a:r>
            <a:r>
              <a:rPr lang="en-US" sz="1800" dirty="0">
                <a:solidFill>
                  <a:prstClr val="black"/>
                </a:solidFill>
                <a:latin typeface="Consolas" panose="020B0609020204030204" pitchFamily="49" charset="0"/>
              </a:rPr>
              <a:t> &lt;&lt; </a:t>
            </a:r>
            <a:r>
              <a:rPr lang="en-US" sz="1800" dirty="0" smtClean="0">
                <a:solidFill>
                  <a:prstClr val="black"/>
                </a:solidFill>
                <a:latin typeface="Consolas" panose="020B0609020204030204" pitchFamily="49" charset="0"/>
              </a:rPr>
              <a:t>q </a:t>
            </a:r>
            <a:r>
              <a:rPr lang="en-US" sz="1800" dirty="0">
                <a:solidFill>
                  <a:prstClr val="black"/>
                </a:solidFill>
                <a:latin typeface="Consolas" panose="020B0609020204030204" pitchFamily="49" charset="0"/>
              </a:rPr>
              <a:t>&lt;&lt; </a:t>
            </a:r>
            <a:r>
              <a:rPr lang="en-US" sz="1800" dirty="0" err="1">
                <a:solidFill>
                  <a:prstClr val="black"/>
                </a:solidFill>
                <a:latin typeface="Consolas" panose="020B0609020204030204" pitchFamily="49" charset="0"/>
              </a:rPr>
              <a:t>std</a:t>
            </a:r>
            <a:r>
              <a:rPr lang="en-US" sz="1800" dirty="0">
                <a:solidFill>
                  <a:prstClr val="black"/>
                </a:solidFill>
                <a:latin typeface="Consolas" panose="020B0609020204030204" pitchFamily="49" charset="0"/>
              </a:rPr>
              <a:t>::end;</a:t>
            </a:r>
          </a:p>
          <a:p>
            <a:pPr marL="1314450" lvl="3" indent="0">
              <a:buNone/>
            </a:pPr>
            <a:r>
              <a:rPr lang="en-US" sz="1800" dirty="0" err="1">
                <a:solidFill>
                  <a:prstClr val="black"/>
                </a:solidFill>
                <a:latin typeface="Consolas" panose="020B0609020204030204" pitchFamily="49" charset="0"/>
              </a:rPr>
              <a:t>std</a:t>
            </a:r>
            <a:r>
              <a:rPr lang="en-US" sz="1800" dirty="0">
                <a:solidFill>
                  <a:prstClr val="black"/>
                </a:solidFill>
                <a:latin typeface="Consolas" panose="020B0609020204030204" pitchFamily="49" charset="0"/>
              </a:rPr>
              <a:t>::</a:t>
            </a:r>
            <a:r>
              <a:rPr lang="en-US" sz="1800" dirty="0" err="1">
                <a:solidFill>
                  <a:prstClr val="black"/>
                </a:solidFill>
                <a:latin typeface="Consolas" panose="020B0609020204030204" pitchFamily="49" charset="0"/>
              </a:rPr>
              <a:t>cout</a:t>
            </a:r>
            <a:r>
              <a:rPr lang="en-US" sz="1800" dirty="0">
                <a:solidFill>
                  <a:prstClr val="black"/>
                </a:solidFill>
                <a:latin typeface="Consolas" panose="020B0609020204030204" pitchFamily="49" charset="0"/>
              </a:rPr>
              <a:t> &lt;&lt; </a:t>
            </a:r>
            <a:r>
              <a:rPr lang="en-US" sz="1800" dirty="0" smtClean="0">
                <a:solidFill>
                  <a:prstClr val="black"/>
                </a:solidFill>
                <a:latin typeface="Consolas" panose="020B0609020204030204" pitchFamily="49" charset="0"/>
              </a:rPr>
              <a:t>r </a:t>
            </a:r>
            <a:r>
              <a:rPr lang="en-US" sz="1800" dirty="0">
                <a:solidFill>
                  <a:prstClr val="black"/>
                </a:solidFill>
                <a:latin typeface="Consolas" panose="020B0609020204030204" pitchFamily="49" charset="0"/>
              </a:rPr>
              <a:t>&lt;&lt; </a:t>
            </a:r>
            <a:r>
              <a:rPr lang="en-US" sz="1800" dirty="0" err="1">
                <a:solidFill>
                  <a:prstClr val="black"/>
                </a:solidFill>
                <a:latin typeface="Consolas" panose="020B0609020204030204" pitchFamily="49" charset="0"/>
              </a:rPr>
              <a:t>std</a:t>
            </a:r>
            <a:r>
              <a:rPr lang="en-US" sz="1800" dirty="0">
                <a:solidFill>
                  <a:prstClr val="black"/>
                </a:solidFill>
                <a:latin typeface="Consolas" panose="020B0609020204030204" pitchFamily="49" charset="0"/>
              </a:rPr>
              <a:t>::end</a:t>
            </a:r>
            <a:r>
              <a:rPr lang="en-US" sz="1800" dirty="0" smtClean="0">
                <a:solidFill>
                  <a:prstClr val="black"/>
                </a:solidFill>
                <a:latin typeface="Consolas" panose="020B0609020204030204" pitchFamily="49" charset="0"/>
              </a:rPr>
              <a:t>;</a:t>
            </a:r>
            <a:endParaRPr lang="en-US" sz="1800" dirty="0">
              <a:solidFill>
                <a:prstClr val="black"/>
              </a:solidFill>
              <a:latin typeface="Consolas" panose="020B0609020204030204" pitchFamily="49" charset="0"/>
            </a:endParaRPr>
          </a:p>
          <a:p>
            <a:pPr marL="914400" lvl="2" indent="0">
              <a:buNone/>
            </a:pPr>
            <a:endParaRPr lang="en-US" dirty="0" smtClean="0"/>
          </a:p>
        </p:txBody>
      </p:sp>
      <p:sp>
        <p:nvSpPr>
          <p:cNvPr id="5" name="Rectangle 4"/>
          <p:cNvSpPr/>
          <p:nvPr/>
        </p:nvSpPr>
        <p:spPr>
          <a:xfrm>
            <a:off x="3474191" y="4509120"/>
            <a:ext cx="1172116" cy="1323439"/>
          </a:xfrm>
          <a:prstGeom prst="rect">
            <a:avLst/>
          </a:prstGeom>
        </p:spPr>
        <p:txBody>
          <a:bodyPr wrap="none">
            <a:spAutoFit/>
          </a:bodyPr>
          <a:lstStyle/>
          <a:p>
            <a:r>
              <a:rPr lang="en-US" sz="2000" dirty="0" smtClean="0">
                <a:solidFill>
                  <a:srgbClr val="0070C0"/>
                </a:solidFill>
                <a:latin typeface="Georgia" panose="02040502050405020303" pitchFamily="18" charset="0"/>
              </a:rPr>
              <a:t>Output:</a:t>
            </a:r>
          </a:p>
          <a:p>
            <a:r>
              <a:rPr lang="en-US" sz="2000" dirty="0" smtClean="0">
                <a:solidFill>
                  <a:srgbClr val="0070C0"/>
                </a:solidFill>
                <a:latin typeface="Consolas" panose="020B0609020204030204" pitchFamily="49" charset="0"/>
              </a:rPr>
              <a:t>   -1/2</a:t>
            </a:r>
          </a:p>
          <a:p>
            <a:r>
              <a:rPr lang="en-US" sz="2000" dirty="0">
                <a:solidFill>
                  <a:srgbClr val="0070C0"/>
                </a:solidFill>
                <a:latin typeface="Consolas" panose="020B0609020204030204" pitchFamily="49" charset="0"/>
              </a:rPr>
              <a:t> </a:t>
            </a:r>
            <a:r>
              <a:rPr lang="en-US" sz="2000" dirty="0" smtClean="0">
                <a:solidFill>
                  <a:srgbClr val="0070C0"/>
                </a:solidFill>
                <a:latin typeface="Consolas" panose="020B0609020204030204" pitchFamily="49" charset="0"/>
              </a:rPr>
              <a:t>  -1/2</a:t>
            </a:r>
          </a:p>
          <a:p>
            <a:r>
              <a:rPr lang="en-US" sz="2000" dirty="0" smtClean="0">
                <a:solidFill>
                  <a:srgbClr val="0070C0"/>
                </a:solidFill>
                <a:latin typeface="Consolas" panose="020B0609020204030204" pitchFamily="49" charset="0"/>
              </a:rPr>
              <a:t>   </a:t>
            </a:r>
            <a:r>
              <a:rPr lang="en-US" sz="2000" dirty="0">
                <a:solidFill>
                  <a:srgbClr val="0070C0"/>
                </a:solidFill>
                <a:latin typeface="Consolas" panose="020B0609020204030204" pitchFamily="49" charset="0"/>
              </a:rPr>
              <a:t>-1/2</a:t>
            </a:r>
            <a:endParaRPr lang="en-US" sz="2000" dirty="0" smtClean="0">
              <a:solidFill>
                <a:srgbClr val="0070C0"/>
              </a:solidFill>
              <a:latin typeface="Consolas" panose="020B0609020204030204" pitchFamily="49" charset="0"/>
            </a:endParaRPr>
          </a:p>
        </p:txBody>
      </p:sp>
    </p:spTree>
    <p:extLst>
      <p:ext uri="{BB962C8B-B14F-4D97-AF65-F5344CB8AC3E}">
        <p14:creationId xmlns:p14="http://schemas.microsoft.com/office/powerpoint/2010/main" val="1069800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Let’s look at a second class: a date-time group</a:t>
            </a:r>
          </a:p>
          <a:p>
            <a:pPr marL="857250" lvl="2" indent="0">
              <a:buNone/>
            </a:pPr>
            <a:r>
              <a:rPr lang="en-US" dirty="0" smtClean="0">
                <a:solidFill>
                  <a:prstClr val="black"/>
                </a:solidFill>
                <a:latin typeface="Consolas" panose="020B0609020204030204" pitchFamily="49" charset="0"/>
              </a:rPr>
              <a:t>class DTG {</a:t>
            </a:r>
          </a:p>
          <a:p>
            <a:pPr marL="1314450" lvl="3" indent="0">
              <a:buNone/>
            </a:pPr>
            <a:r>
              <a:rPr lang="en-US" sz="1800" dirty="0" smtClean="0">
                <a:solidFill>
                  <a:prstClr val="black"/>
                </a:solidFill>
                <a:latin typeface="Consolas" panose="020B0609020204030204" pitchFamily="49" charset="0"/>
              </a:rPr>
              <a:t>public:</a:t>
            </a:r>
          </a:p>
          <a:p>
            <a:pPr marL="1314450" lvl="3" indent="0">
              <a:buNone/>
            </a:pPr>
            <a:r>
              <a:rPr lang="en-US" sz="1800" dirty="0" smtClean="0">
                <a:solidFill>
                  <a:prstClr val="black"/>
                </a:solidFill>
                <a:latin typeface="Consolas" panose="020B0609020204030204" pitchFamily="49" charset="0"/>
              </a:rPr>
              <a:t>    </a:t>
            </a:r>
            <a:r>
              <a:rPr lang="en-US" sz="1800" dirty="0" err="1" smtClean="0">
                <a:solidFill>
                  <a:prstClr val="black"/>
                </a:solidFill>
                <a:latin typeface="Consolas" panose="020B0609020204030204" pitchFamily="49" charset="0"/>
              </a:rPr>
              <a:t>int</a:t>
            </a:r>
            <a:r>
              <a:rPr lang="en-US" sz="1800" dirty="0" smtClean="0">
                <a:solidFill>
                  <a:prstClr val="black"/>
                </a:solidFill>
                <a:latin typeface="Consolas" panose="020B0609020204030204" pitchFamily="49" charset="0"/>
              </a:rPr>
              <a:t> year;</a:t>
            </a:r>
          </a:p>
          <a:p>
            <a:pPr marL="1314450" lvl="3" indent="0">
              <a:buNone/>
            </a:pPr>
            <a:r>
              <a:rPr lang="en-US" sz="1800" dirty="0" smtClean="0">
                <a:solidFill>
                  <a:prstClr val="black"/>
                </a:solidFill>
                <a:latin typeface="Consolas" panose="020B0609020204030204" pitchFamily="49" charset="0"/>
              </a:rPr>
              <a:t>    // Each of these is one byte from -128 to 127</a:t>
            </a:r>
          </a:p>
          <a:p>
            <a:pPr marL="1314450" lvl="3" indent="0">
              <a:buNone/>
            </a:pPr>
            <a:r>
              <a:rPr lang="en-US" sz="1800" dirty="0" smtClean="0">
                <a:solidFill>
                  <a:prstClr val="black"/>
                </a:solidFill>
                <a:latin typeface="Consolas" panose="020B0609020204030204" pitchFamily="49" charset="0"/>
              </a:rPr>
              <a:t>    signed char month;     // One byte</a:t>
            </a:r>
          </a:p>
          <a:p>
            <a:pPr marL="1314450" lvl="3" indent="0">
              <a:buNone/>
            </a:pPr>
            <a:r>
              <a:rPr lang="en-US" sz="1800" dirty="0" smtClean="0">
                <a:solidFill>
                  <a:prstClr val="black"/>
                </a:solidFill>
                <a:latin typeface="Consolas" panose="020B0609020204030204" pitchFamily="49" charset="0"/>
              </a:rPr>
              <a:t>    signed char day;       // One byte</a:t>
            </a:r>
            <a:endParaRPr lang="en-US" sz="1800" dirty="0">
              <a:solidFill>
                <a:prstClr val="black"/>
              </a:solidFill>
              <a:latin typeface="Consolas" panose="020B0609020204030204" pitchFamily="49" charset="0"/>
            </a:endParaRPr>
          </a:p>
          <a:p>
            <a:pPr marL="914400" lvl="2" indent="0">
              <a:buNone/>
            </a:pPr>
            <a:r>
              <a:rPr lang="en-US" dirty="0" smtClean="0">
                <a:solidFill>
                  <a:prstClr val="black"/>
                </a:solidFill>
                <a:latin typeface="Consolas" panose="020B0609020204030204" pitchFamily="49" charset="0"/>
              </a:rPr>
              <a:t>       signed </a:t>
            </a:r>
            <a:r>
              <a:rPr lang="en-US" dirty="0">
                <a:solidFill>
                  <a:prstClr val="black"/>
                </a:solidFill>
                <a:latin typeface="Consolas" panose="020B0609020204030204" pitchFamily="49" charset="0"/>
              </a:rPr>
              <a:t>char </a:t>
            </a:r>
            <a:r>
              <a:rPr lang="en-US" dirty="0" smtClean="0">
                <a:solidFill>
                  <a:prstClr val="black"/>
                </a:solidFill>
                <a:latin typeface="Consolas" panose="020B0609020204030204" pitchFamily="49" charset="0"/>
              </a:rPr>
              <a:t>hour;      </a:t>
            </a:r>
            <a:r>
              <a:rPr lang="en-US" dirty="0">
                <a:solidFill>
                  <a:prstClr val="black"/>
                </a:solidFill>
                <a:latin typeface="Consolas" panose="020B0609020204030204" pitchFamily="49" charset="0"/>
              </a:rPr>
              <a:t>// One </a:t>
            </a:r>
            <a:r>
              <a:rPr lang="en-US" dirty="0" smtClean="0">
                <a:solidFill>
                  <a:prstClr val="black"/>
                </a:solidFill>
                <a:latin typeface="Consolas" panose="020B0609020204030204" pitchFamily="49" charset="0"/>
              </a:rPr>
              <a:t>byte</a:t>
            </a:r>
          </a:p>
          <a:p>
            <a:pPr marL="914400" lvl="2" indent="0">
              <a:buNone/>
            </a:pPr>
            <a:r>
              <a:rPr lang="en-US" dirty="0" smtClean="0">
                <a:solidFill>
                  <a:prstClr val="black"/>
                </a:solidFill>
                <a:latin typeface="Consolas" panose="020B0609020204030204" pitchFamily="49" charset="0"/>
              </a:rPr>
              <a:t>       signed </a:t>
            </a:r>
            <a:r>
              <a:rPr lang="en-US" dirty="0">
                <a:solidFill>
                  <a:prstClr val="black"/>
                </a:solidFill>
                <a:latin typeface="Consolas" panose="020B0609020204030204" pitchFamily="49" charset="0"/>
              </a:rPr>
              <a:t>char </a:t>
            </a:r>
            <a:r>
              <a:rPr lang="en-US" dirty="0" smtClean="0">
                <a:solidFill>
                  <a:prstClr val="black"/>
                </a:solidFill>
                <a:latin typeface="Consolas" panose="020B0609020204030204" pitchFamily="49" charset="0"/>
              </a:rPr>
              <a:t>minute;    </a:t>
            </a:r>
            <a:r>
              <a:rPr lang="en-US" dirty="0">
                <a:solidFill>
                  <a:prstClr val="black"/>
                </a:solidFill>
                <a:latin typeface="Consolas" panose="020B0609020204030204" pitchFamily="49" charset="0"/>
              </a:rPr>
              <a:t>// One </a:t>
            </a:r>
            <a:r>
              <a:rPr lang="en-US" dirty="0" smtClean="0">
                <a:solidFill>
                  <a:prstClr val="black"/>
                </a:solidFill>
                <a:latin typeface="Consolas" panose="020B0609020204030204" pitchFamily="49" charset="0"/>
              </a:rPr>
              <a:t>byte</a:t>
            </a:r>
          </a:p>
          <a:p>
            <a:pPr marL="914400" lvl="2" indent="0">
              <a:buNone/>
            </a:pPr>
            <a:r>
              <a:rPr lang="en-US" dirty="0" smtClean="0">
                <a:solidFill>
                  <a:prstClr val="black"/>
                </a:solidFill>
                <a:latin typeface="Consolas" panose="020B0609020204030204" pitchFamily="49" charset="0"/>
              </a:rPr>
              <a:t>       signed </a:t>
            </a:r>
            <a:r>
              <a:rPr lang="en-US" dirty="0">
                <a:solidFill>
                  <a:prstClr val="black"/>
                </a:solidFill>
                <a:latin typeface="Consolas" panose="020B0609020204030204" pitchFamily="49" charset="0"/>
              </a:rPr>
              <a:t>char </a:t>
            </a:r>
            <a:r>
              <a:rPr lang="en-US" dirty="0" smtClean="0">
                <a:solidFill>
                  <a:prstClr val="black"/>
                </a:solidFill>
                <a:latin typeface="Consolas" panose="020B0609020204030204" pitchFamily="49" charset="0"/>
              </a:rPr>
              <a:t>second;    </a:t>
            </a:r>
            <a:r>
              <a:rPr lang="en-US" dirty="0">
                <a:solidFill>
                  <a:prstClr val="black"/>
                </a:solidFill>
                <a:latin typeface="Consolas" panose="020B0609020204030204" pitchFamily="49" charset="0"/>
              </a:rPr>
              <a:t>// One </a:t>
            </a:r>
            <a:r>
              <a:rPr lang="en-US" dirty="0" smtClean="0">
                <a:solidFill>
                  <a:prstClr val="black"/>
                </a:solidFill>
                <a:latin typeface="Consolas" panose="020B0609020204030204" pitchFamily="49" charset="0"/>
              </a:rPr>
              <a:t>byte</a:t>
            </a:r>
          </a:p>
          <a:p>
            <a:pPr marL="914400" lvl="2" indent="0">
              <a:buNone/>
            </a:pPr>
            <a:r>
              <a:rPr lang="en-US" dirty="0" smtClean="0">
                <a:solidFill>
                  <a:prstClr val="black"/>
                </a:solidFill>
                <a:latin typeface="Consolas" panose="020B0609020204030204" pitchFamily="49" charset="0"/>
              </a:rPr>
              <a:t>};</a:t>
            </a:r>
            <a:endParaRPr lang="en-US" dirty="0" smtClean="0"/>
          </a:p>
        </p:txBody>
      </p:sp>
    </p:spTree>
    <p:extLst>
      <p:ext uri="{BB962C8B-B14F-4D97-AF65-F5344CB8AC3E}">
        <p14:creationId xmlns:p14="http://schemas.microsoft.com/office/powerpoint/2010/main" val="542407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Date-time group</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Let’s look at a second class: a date-time group</a:t>
            </a:r>
          </a:p>
          <a:p>
            <a:pPr marL="857250" lvl="2" indent="0">
              <a:buNone/>
            </a:pPr>
            <a:r>
              <a:rPr lang="en-US" dirty="0" smtClean="0">
                <a:solidFill>
                  <a:prstClr val="black"/>
                </a:solidFill>
                <a:latin typeface="Consolas" panose="020B0609020204030204" pitchFamily="49" charset="0"/>
              </a:rPr>
              <a:t>class DTG {</a:t>
            </a:r>
          </a:p>
          <a:p>
            <a:pPr marL="1314450" lvl="3" indent="0">
              <a:buNone/>
            </a:pPr>
            <a:r>
              <a:rPr lang="en-US" sz="1800" dirty="0" smtClean="0">
                <a:solidFill>
                  <a:prstClr val="black"/>
                </a:solidFill>
                <a:latin typeface="Consolas" panose="020B0609020204030204" pitchFamily="49" charset="0"/>
              </a:rPr>
              <a:t>public:</a:t>
            </a:r>
          </a:p>
          <a:p>
            <a:pPr marL="1314450" lvl="3" indent="0">
              <a:buNone/>
            </a:pPr>
            <a:r>
              <a:rPr lang="en-US" sz="1800" dirty="0" smtClean="0">
                <a:solidFill>
                  <a:prstClr val="black"/>
                </a:solidFill>
                <a:latin typeface="Consolas" panose="020B0609020204030204" pitchFamily="49" charset="0"/>
              </a:rPr>
              <a:t>    </a:t>
            </a:r>
            <a:r>
              <a:rPr lang="en-US" sz="1800" dirty="0" err="1" smtClean="0">
                <a:solidFill>
                  <a:prstClr val="black"/>
                </a:solidFill>
                <a:latin typeface="Consolas" panose="020B0609020204030204" pitchFamily="49" charset="0"/>
              </a:rPr>
              <a:t>int</a:t>
            </a:r>
            <a:r>
              <a:rPr lang="en-US" sz="1800" dirty="0" smtClean="0">
                <a:solidFill>
                  <a:prstClr val="black"/>
                </a:solidFill>
                <a:latin typeface="Consolas" panose="020B0609020204030204" pitchFamily="49" charset="0"/>
              </a:rPr>
              <a:t> year;</a:t>
            </a:r>
          </a:p>
          <a:p>
            <a:pPr marL="1314450" lvl="3" indent="0">
              <a:buNone/>
            </a:pPr>
            <a:r>
              <a:rPr lang="en-US" sz="1800" dirty="0" smtClean="0">
                <a:solidFill>
                  <a:prstClr val="black"/>
                </a:solidFill>
                <a:latin typeface="Consolas" panose="020B0609020204030204" pitchFamily="49" charset="0"/>
              </a:rPr>
              <a:t>    // Each of these is one byte from -128 to 127</a:t>
            </a:r>
          </a:p>
          <a:p>
            <a:pPr marL="1314450" lvl="3" indent="0">
              <a:buNone/>
            </a:pPr>
            <a:r>
              <a:rPr lang="en-US" sz="1800" dirty="0" smtClean="0">
                <a:solidFill>
                  <a:prstClr val="black"/>
                </a:solidFill>
                <a:latin typeface="Consolas" panose="020B0609020204030204" pitchFamily="49" charset="0"/>
              </a:rPr>
              <a:t>    signed char month;     // 1 - 12</a:t>
            </a:r>
          </a:p>
          <a:p>
            <a:pPr marL="1314450" lvl="3" indent="0">
              <a:buNone/>
            </a:pPr>
            <a:r>
              <a:rPr lang="en-US" sz="1800" dirty="0" smtClean="0">
                <a:solidFill>
                  <a:prstClr val="black"/>
                </a:solidFill>
                <a:latin typeface="Consolas" panose="020B0609020204030204" pitchFamily="49" charset="0"/>
              </a:rPr>
              <a:t>    signed char day;       // 1 - 31</a:t>
            </a:r>
            <a:endParaRPr lang="en-US" sz="1800" dirty="0">
              <a:solidFill>
                <a:prstClr val="black"/>
              </a:solidFill>
              <a:latin typeface="Consolas" panose="020B0609020204030204" pitchFamily="49" charset="0"/>
            </a:endParaRPr>
          </a:p>
          <a:p>
            <a:pPr marL="914400" lvl="2" indent="0">
              <a:buNone/>
            </a:pPr>
            <a:r>
              <a:rPr lang="en-US" dirty="0" smtClean="0">
                <a:solidFill>
                  <a:prstClr val="black"/>
                </a:solidFill>
                <a:latin typeface="Consolas" panose="020B0609020204030204" pitchFamily="49" charset="0"/>
              </a:rPr>
              <a:t>       signed </a:t>
            </a:r>
            <a:r>
              <a:rPr lang="en-US" dirty="0">
                <a:solidFill>
                  <a:prstClr val="black"/>
                </a:solidFill>
                <a:latin typeface="Consolas" panose="020B0609020204030204" pitchFamily="49" charset="0"/>
              </a:rPr>
              <a:t>char </a:t>
            </a:r>
            <a:r>
              <a:rPr lang="en-US" dirty="0" smtClean="0">
                <a:solidFill>
                  <a:prstClr val="black"/>
                </a:solidFill>
                <a:latin typeface="Consolas" panose="020B0609020204030204" pitchFamily="49" charset="0"/>
              </a:rPr>
              <a:t>hour;      // 0-23</a:t>
            </a:r>
          </a:p>
          <a:p>
            <a:pPr marL="914400" lvl="2" indent="0">
              <a:buNone/>
            </a:pPr>
            <a:r>
              <a:rPr lang="en-US" dirty="0" smtClean="0">
                <a:solidFill>
                  <a:prstClr val="black"/>
                </a:solidFill>
                <a:latin typeface="Consolas" panose="020B0609020204030204" pitchFamily="49" charset="0"/>
              </a:rPr>
              <a:t>       signed </a:t>
            </a:r>
            <a:r>
              <a:rPr lang="en-US" dirty="0">
                <a:solidFill>
                  <a:prstClr val="black"/>
                </a:solidFill>
                <a:latin typeface="Consolas" panose="020B0609020204030204" pitchFamily="49" charset="0"/>
              </a:rPr>
              <a:t>char </a:t>
            </a:r>
            <a:r>
              <a:rPr lang="en-US" dirty="0" smtClean="0">
                <a:solidFill>
                  <a:prstClr val="black"/>
                </a:solidFill>
                <a:latin typeface="Consolas" panose="020B0609020204030204" pitchFamily="49" charset="0"/>
              </a:rPr>
              <a:t>minute;    // 0-59</a:t>
            </a:r>
          </a:p>
          <a:p>
            <a:pPr marL="914400" lvl="2" indent="0">
              <a:buNone/>
            </a:pPr>
            <a:r>
              <a:rPr lang="en-US" dirty="0" smtClean="0">
                <a:solidFill>
                  <a:prstClr val="black"/>
                </a:solidFill>
                <a:latin typeface="Consolas" panose="020B0609020204030204" pitchFamily="49" charset="0"/>
              </a:rPr>
              <a:t>       signed </a:t>
            </a:r>
            <a:r>
              <a:rPr lang="en-US" dirty="0">
                <a:solidFill>
                  <a:prstClr val="black"/>
                </a:solidFill>
                <a:latin typeface="Consolas" panose="020B0609020204030204" pitchFamily="49" charset="0"/>
              </a:rPr>
              <a:t>char </a:t>
            </a:r>
            <a:r>
              <a:rPr lang="en-US" dirty="0" smtClean="0">
                <a:solidFill>
                  <a:prstClr val="black"/>
                </a:solidFill>
                <a:latin typeface="Consolas" panose="020B0609020204030204" pitchFamily="49" charset="0"/>
              </a:rPr>
              <a:t>second;    // 0-59</a:t>
            </a:r>
          </a:p>
          <a:p>
            <a:pPr marL="914400" lvl="2" indent="0">
              <a:buNone/>
            </a:pPr>
            <a:r>
              <a:rPr lang="en-US" dirty="0" smtClean="0">
                <a:solidFill>
                  <a:prstClr val="black"/>
                </a:solidFill>
                <a:latin typeface="Consolas" panose="020B0609020204030204" pitchFamily="49" charset="0"/>
              </a:rPr>
              <a:t>};</a:t>
            </a:r>
            <a:endParaRPr lang="en-US" dirty="0" smtClean="0"/>
          </a:p>
        </p:txBody>
      </p:sp>
    </p:spTree>
    <p:extLst>
      <p:ext uri="{BB962C8B-B14F-4D97-AF65-F5344CB8AC3E}">
        <p14:creationId xmlns:p14="http://schemas.microsoft.com/office/powerpoint/2010/main" val="2397422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issues with the primitive data types</a:t>
            </a:r>
          </a:p>
          <a:p>
            <a:pPr lvl="2"/>
            <a:r>
              <a:rPr lang="en-CA" dirty="0" smtClean="0"/>
              <a:t>Introduce the 3-body problem and an attempt to solve it</a:t>
            </a:r>
          </a:p>
          <a:p>
            <a:pPr lvl="1"/>
            <a:r>
              <a:rPr lang="en-CA" dirty="0" smtClean="0"/>
              <a:t>Introduce the </a:t>
            </a:r>
            <a:r>
              <a:rPr lang="en-CA" dirty="0" smtClean="0">
                <a:latin typeface="Consolas" panose="020B0609020204030204" pitchFamily="49" charset="0"/>
                <a:cs typeface="Consolas" panose="020B0609020204030204" pitchFamily="49" charset="0"/>
              </a:rPr>
              <a:t>struct</a:t>
            </a:r>
            <a:r>
              <a:rPr lang="en-CA" dirty="0" smtClean="0"/>
              <a:t> keyword and member variables</a:t>
            </a:r>
          </a:p>
          <a:p>
            <a:pPr lvl="1"/>
            <a:r>
              <a:rPr lang="en-CA" dirty="0" smtClean="0"/>
              <a:t>Create a 3-dimensional vector data structure</a:t>
            </a:r>
          </a:p>
          <a:p>
            <a:pPr lvl="1"/>
            <a:r>
              <a:rPr lang="en-CA" dirty="0" smtClean="0"/>
              <a:t>Describe assigning to and using the member variables</a:t>
            </a:r>
          </a:p>
          <a:p>
            <a:pPr lvl="1"/>
            <a:r>
              <a:rPr lang="en-CA" dirty="0" smtClean="0"/>
              <a:t>Describe passing instances of data structures as arguments</a:t>
            </a:r>
          </a:p>
          <a:p>
            <a:pPr lvl="2"/>
            <a:r>
              <a:rPr lang="en-CA" dirty="0" smtClean="0"/>
              <a:t>We will create a library of functions for vectors</a:t>
            </a:r>
          </a:p>
          <a:p>
            <a:pPr lvl="1"/>
            <a:r>
              <a:rPr lang="en-CA" dirty="0" smtClean="0"/>
              <a:t>Initialize instances of data structures</a:t>
            </a:r>
          </a:p>
          <a:p>
            <a:pPr lvl="1"/>
            <a:r>
              <a:rPr lang="en-CA" dirty="0" smtClean="0"/>
              <a:t>Revisit our 3-body problem</a:t>
            </a:r>
          </a:p>
          <a:p>
            <a:pPr lvl="1"/>
            <a:r>
              <a:rPr lang="en-CA" dirty="0" smtClean="0"/>
              <a:t>Determine if we have a solution to arrays</a:t>
            </a:r>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small" dirty="0" err="1" smtClean="0"/>
              <a:t>dtg</a:t>
            </a:r>
            <a:r>
              <a:rPr lang="en-CA" dirty="0" smtClean="0"/>
              <a:t> printing</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We could print out the date:</a:t>
            </a:r>
          </a:p>
          <a:p>
            <a:pPr marL="857250" lvl="2" indent="0">
              <a:buNone/>
            </a:pPr>
            <a:r>
              <a:rPr lang="en-US" sz="1600" dirty="0" err="1" smtClean="0">
                <a:solidFill>
                  <a:prstClr val="black"/>
                </a:solidFill>
                <a:latin typeface="Consolas" panose="020B0609020204030204" pitchFamily="49" charset="0"/>
              </a:rPr>
              <a:t>std</a:t>
            </a:r>
            <a:r>
              <a:rPr lang="en-US" sz="1600" dirty="0" smtClean="0">
                <a:solidFill>
                  <a:prstClr val="black"/>
                </a:solidFill>
                <a:latin typeface="Consolas" panose="020B0609020204030204" pitchFamily="49" charset="0"/>
              </a:rPr>
              <a:t>::string DTG::</a:t>
            </a:r>
            <a:r>
              <a:rPr lang="en-US" sz="1600" dirty="0" err="1" smtClean="0">
                <a:solidFill>
                  <a:prstClr val="black"/>
                </a:solidFill>
                <a:latin typeface="Consolas" panose="020B0609020204030204" pitchFamily="49" charset="0"/>
              </a:rPr>
              <a:t>to_string_iso</a:t>
            </a:r>
            <a:r>
              <a:rPr lang="en-US" sz="1600" dirty="0" smtClean="0">
                <a:solidFill>
                  <a:prstClr val="black"/>
                </a:solidFill>
                <a:latin typeface="Consolas" panose="020B0609020204030204" pitchFamily="49" charset="0"/>
              </a:rPr>
              <a:t>() </a:t>
            </a:r>
            <a:r>
              <a:rPr lang="en-US" sz="1600" dirty="0" err="1" smtClean="0">
                <a:solidFill>
                  <a:prstClr val="black"/>
                </a:solidFill>
                <a:latin typeface="Consolas" panose="020B0609020204030204" pitchFamily="49" charset="0"/>
              </a:rPr>
              <a:t>const</a:t>
            </a:r>
            <a:r>
              <a:rPr lang="en-US" sz="1600" dirty="0" smtClean="0">
                <a:solidFill>
                  <a:prstClr val="black"/>
                </a:solidFill>
                <a:latin typeface="Consolas" panose="020B0609020204030204" pitchFamily="49" charset="0"/>
              </a:rPr>
              <a:t> {</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return </a:t>
            </a:r>
            <a:r>
              <a:rPr lang="en-US" sz="1600" dirty="0" err="1" smtClean="0">
                <a:solidFill>
                  <a:prstClr val="black"/>
                </a:solidFill>
                <a:latin typeface="Consolas" panose="020B0609020204030204" pitchFamily="49" charset="0"/>
              </a:rPr>
              <a:t>std</a:t>
            </a:r>
            <a:r>
              <a:rPr lang="en-US" sz="1600" dirty="0" smtClean="0">
                <a:solidFill>
                  <a:prstClr val="black"/>
                </a:solidFill>
                <a:latin typeface="Consolas" panose="020B0609020204030204" pitchFamily="49" charset="0"/>
              </a:rPr>
              <a:t>::</a:t>
            </a:r>
            <a:r>
              <a:rPr lang="en-US" sz="1600" dirty="0" err="1" smtClean="0">
                <a:solidFill>
                  <a:prstClr val="black"/>
                </a:solidFill>
                <a:latin typeface="Consolas" panose="020B0609020204030204" pitchFamily="49" charset="0"/>
              </a:rPr>
              <a:t>to_string</a:t>
            </a:r>
            <a:r>
              <a:rPr lang="en-US" sz="1600" dirty="0" smtClean="0">
                <a:solidFill>
                  <a:prstClr val="black"/>
                </a:solidFill>
                <a:latin typeface="Consolas" panose="020B0609020204030204" pitchFamily="49" charset="0"/>
              </a:rPr>
              <a:t>( year )  + "-" </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 </a:t>
            </a:r>
            <a:r>
              <a:rPr lang="en-US" sz="1600" dirty="0" err="1" smtClean="0">
                <a:solidFill>
                  <a:prstClr val="black"/>
                </a:solidFill>
                <a:latin typeface="Consolas" panose="020B0609020204030204" pitchFamily="49" charset="0"/>
              </a:rPr>
              <a:t>std</a:t>
            </a:r>
            <a:r>
              <a:rPr lang="en-US" sz="1600" dirty="0" smtClean="0">
                <a:solidFill>
                  <a:prstClr val="black"/>
                </a:solidFill>
                <a:latin typeface="Consolas" panose="020B0609020204030204" pitchFamily="49" charset="0"/>
              </a:rPr>
              <a:t>::</a:t>
            </a:r>
            <a:r>
              <a:rPr lang="en-US" sz="1600" dirty="0" err="1" smtClean="0">
                <a:solidFill>
                  <a:prstClr val="black"/>
                </a:solidFill>
                <a:latin typeface="Consolas" panose="020B0609020204030204" pitchFamily="49" charset="0"/>
              </a:rPr>
              <a:t>to_string</a:t>
            </a:r>
            <a:r>
              <a:rPr lang="en-US" sz="1600" dirty="0" smtClean="0">
                <a:solidFill>
                  <a:prstClr val="black"/>
                </a:solidFill>
                <a:latin typeface="Consolas" panose="020B0609020204030204" pitchFamily="49" charset="0"/>
              </a:rPr>
              <a:t>( month ) + "-" </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 </a:t>
            </a:r>
            <a:r>
              <a:rPr lang="en-US" sz="1600" dirty="0" err="1" smtClean="0">
                <a:solidFill>
                  <a:prstClr val="black"/>
                </a:solidFill>
                <a:latin typeface="Consolas" panose="020B0609020204030204" pitchFamily="49" charset="0"/>
              </a:rPr>
              <a:t>std</a:t>
            </a:r>
            <a:r>
              <a:rPr lang="en-US" sz="1600" dirty="0" smtClean="0">
                <a:solidFill>
                  <a:prstClr val="black"/>
                </a:solidFill>
                <a:latin typeface="Consolas" panose="020B0609020204030204" pitchFamily="49" charset="0"/>
              </a:rPr>
              <a:t>::</a:t>
            </a:r>
            <a:r>
              <a:rPr lang="en-US" sz="1600" dirty="0" err="1" smtClean="0">
                <a:solidFill>
                  <a:prstClr val="black"/>
                </a:solidFill>
                <a:latin typeface="Consolas" panose="020B0609020204030204" pitchFamily="49" charset="0"/>
              </a:rPr>
              <a:t>to_string</a:t>
            </a:r>
            <a:r>
              <a:rPr lang="en-US" sz="1600" dirty="0" smtClean="0">
                <a:solidFill>
                  <a:prstClr val="black"/>
                </a:solidFill>
                <a:latin typeface="Consolas" panose="020B0609020204030204" pitchFamily="49" charset="0"/>
              </a:rPr>
              <a:t>( day ) + "T" </a:t>
            </a:r>
          </a:p>
          <a:p>
            <a:pPr marL="857250" lvl="2" indent="0">
              <a:buNone/>
            </a:pPr>
            <a:r>
              <a:rPr lang="en-US" sz="1600" dirty="0" smtClean="0">
                <a:solidFill>
                  <a:prstClr val="black"/>
                </a:solidFill>
                <a:latin typeface="Consolas" panose="020B0609020204030204" pitchFamily="49" charset="0"/>
              </a:rPr>
              <a:t>         + </a:t>
            </a:r>
            <a:r>
              <a:rPr lang="en-US" sz="1600" dirty="0" err="1" smtClean="0">
                <a:solidFill>
                  <a:prstClr val="black"/>
                </a:solidFill>
                <a:latin typeface="Consolas" panose="020B0609020204030204" pitchFamily="49" charset="0"/>
              </a:rPr>
              <a:t>std</a:t>
            </a:r>
            <a:r>
              <a:rPr lang="en-US" sz="1600" dirty="0" smtClean="0">
                <a:solidFill>
                  <a:prstClr val="black"/>
                </a:solidFill>
                <a:latin typeface="Consolas" panose="020B0609020204030204" pitchFamily="49" charset="0"/>
              </a:rPr>
              <a:t>::</a:t>
            </a:r>
            <a:r>
              <a:rPr lang="en-US" sz="1600" dirty="0" err="1" smtClean="0">
                <a:solidFill>
                  <a:prstClr val="black"/>
                </a:solidFill>
                <a:latin typeface="Consolas" panose="020B0609020204030204" pitchFamily="49" charset="0"/>
              </a:rPr>
              <a:t>to_string</a:t>
            </a:r>
            <a:r>
              <a:rPr lang="en-US" sz="1600" dirty="0" smtClean="0">
                <a:solidFill>
                  <a:prstClr val="black"/>
                </a:solidFill>
                <a:latin typeface="Consolas" panose="020B0609020204030204" pitchFamily="49" charset="0"/>
              </a:rPr>
              <a:t>( hour ) + ":" </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 </a:t>
            </a:r>
            <a:r>
              <a:rPr lang="en-US" sz="1600" dirty="0" err="1" smtClean="0">
                <a:solidFill>
                  <a:prstClr val="black"/>
                </a:solidFill>
                <a:latin typeface="Consolas" panose="020B0609020204030204" pitchFamily="49" charset="0"/>
              </a:rPr>
              <a:t>std</a:t>
            </a:r>
            <a:r>
              <a:rPr lang="en-US" sz="1600" dirty="0" smtClean="0">
                <a:solidFill>
                  <a:prstClr val="black"/>
                </a:solidFill>
                <a:latin typeface="Consolas" panose="020B0609020204030204" pitchFamily="49" charset="0"/>
              </a:rPr>
              <a:t>::</a:t>
            </a:r>
            <a:r>
              <a:rPr lang="en-US" sz="1600" dirty="0" err="1" smtClean="0">
                <a:solidFill>
                  <a:prstClr val="black"/>
                </a:solidFill>
                <a:latin typeface="Consolas" panose="020B0609020204030204" pitchFamily="49" charset="0"/>
              </a:rPr>
              <a:t>to_string</a:t>
            </a:r>
            <a:r>
              <a:rPr lang="en-US" sz="1600" dirty="0" smtClean="0">
                <a:solidFill>
                  <a:prstClr val="black"/>
                </a:solidFill>
                <a:latin typeface="Consolas" panose="020B0609020204030204" pitchFamily="49" charset="0"/>
              </a:rPr>
              <a:t>( minute ) + ":" </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 </a:t>
            </a:r>
            <a:r>
              <a:rPr lang="en-US" sz="1600" dirty="0" err="1" smtClean="0">
                <a:solidFill>
                  <a:prstClr val="black"/>
                </a:solidFill>
                <a:latin typeface="Consolas" panose="020B0609020204030204" pitchFamily="49" charset="0"/>
              </a:rPr>
              <a:t>std</a:t>
            </a:r>
            <a:r>
              <a:rPr lang="en-US" sz="1600" dirty="0" smtClean="0">
                <a:solidFill>
                  <a:prstClr val="black"/>
                </a:solidFill>
                <a:latin typeface="Consolas" panose="020B0609020204030204" pitchFamily="49" charset="0"/>
              </a:rPr>
              <a:t>::</a:t>
            </a:r>
            <a:r>
              <a:rPr lang="en-US" sz="1600" dirty="0" err="1" smtClean="0">
                <a:solidFill>
                  <a:prstClr val="black"/>
                </a:solidFill>
                <a:latin typeface="Consolas" panose="020B0609020204030204" pitchFamily="49" charset="0"/>
              </a:rPr>
              <a:t>to_string</a:t>
            </a:r>
            <a:r>
              <a:rPr lang="en-US" sz="1600" dirty="0" smtClean="0">
                <a:solidFill>
                  <a:prstClr val="black"/>
                </a:solidFill>
                <a:latin typeface="Consolas" panose="020B0609020204030204" pitchFamily="49" charset="0"/>
              </a:rPr>
              <a:t>( second ) + "J"; // 'J' for 'local time'</a:t>
            </a:r>
          </a:p>
          <a:p>
            <a:pPr marL="857250" lvl="2" indent="0">
              <a:buNone/>
            </a:pPr>
            <a:r>
              <a:rPr lang="en-US" sz="1600" dirty="0" smtClean="0">
                <a:solidFill>
                  <a:prstClr val="black"/>
                </a:solidFill>
                <a:latin typeface="Consolas" panose="020B0609020204030204" pitchFamily="49" charset="0"/>
              </a:rPr>
              <a:t>}</a:t>
            </a:r>
            <a:endParaRPr lang="en-US" sz="1600" dirty="0" smtClean="0">
              <a:solidFill>
                <a:prstClr val="black"/>
              </a:solidFill>
              <a:latin typeface="Consolas" panose="020B0609020204030204" pitchFamily="49" charset="0"/>
            </a:endParaRPr>
          </a:p>
        </p:txBody>
      </p:sp>
      <p:sp>
        <p:nvSpPr>
          <p:cNvPr id="5" name="Rectangle 4"/>
          <p:cNvSpPr/>
          <p:nvPr/>
        </p:nvSpPr>
        <p:spPr>
          <a:xfrm>
            <a:off x="5958407" y="5013176"/>
            <a:ext cx="3147015" cy="1631216"/>
          </a:xfrm>
          <a:prstGeom prst="rect">
            <a:avLst/>
          </a:prstGeom>
        </p:spPr>
        <p:txBody>
          <a:bodyPr wrap="none">
            <a:spAutoFit/>
          </a:bodyPr>
          <a:lstStyle/>
          <a:p>
            <a:r>
              <a:rPr lang="en-US" sz="2000" dirty="0" smtClean="0">
                <a:solidFill>
                  <a:srgbClr val="0070C0"/>
                </a:solidFill>
                <a:latin typeface="Georgia" panose="02040502050405020303" pitchFamily="18" charset="0"/>
              </a:rPr>
              <a:t>Output:</a:t>
            </a:r>
          </a:p>
          <a:p>
            <a:r>
              <a:rPr lang="en-US" sz="2000" dirty="0" smtClean="0">
                <a:solidFill>
                  <a:srgbClr val="0070C0"/>
                </a:solidFill>
                <a:latin typeface="Consolas" panose="020B0609020204030204" pitchFamily="49" charset="0"/>
              </a:rPr>
              <a:t>   1969-7-16T9:32:0</a:t>
            </a:r>
          </a:p>
          <a:p>
            <a:r>
              <a:rPr lang="en-US" sz="2000" dirty="0">
                <a:solidFill>
                  <a:srgbClr val="0070C0"/>
                </a:solidFill>
                <a:latin typeface="Consolas" panose="020B0609020204030204" pitchFamily="49" charset="0"/>
              </a:rPr>
              <a:t> </a:t>
            </a:r>
            <a:r>
              <a:rPr lang="en-US" sz="2000" dirty="0" smtClean="0">
                <a:solidFill>
                  <a:srgbClr val="0070C0"/>
                </a:solidFill>
                <a:latin typeface="Consolas" panose="020B0609020204030204" pitchFamily="49" charset="0"/>
              </a:rPr>
              <a:t>  1969-11-14T11:22:0</a:t>
            </a:r>
          </a:p>
          <a:p>
            <a:r>
              <a:rPr lang="en-US" sz="2000" dirty="0">
                <a:solidFill>
                  <a:srgbClr val="0070C0"/>
                </a:solidFill>
                <a:latin typeface="Consolas" panose="020B0609020204030204" pitchFamily="49" charset="0"/>
              </a:rPr>
              <a:t> </a:t>
            </a:r>
            <a:r>
              <a:rPr lang="en-US" sz="2000" dirty="0" smtClean="0">
                <a:solidFill>
                  <a:srgbClr val="0070C0"/>
                </a:solidFill>
                <a:latin typeface="Consolas" panose="020B0609020204030204" pitchFamily="49" charset="0"/>
              </a:rPr>
              <a:t>  1970-4-11T14:13:0</a:t>
            </a:r>
          </a:p>
          <a:p>
            <a:endParaRPr lang="en-US" sz="2000" dirty="0" smtClean="0">
              <a:solidFill>
                <a:srgbClr val="0070C0"/>
              </a:solidFill>
              <a:latin typeface="Consolas" panose="020B0609020204030204" pitchFamily="49" charset="0"/>
            </a:endParaRPr>
          </a:p>
        </p:txBody>
      </p:sp>
    </p:spTree>
    <p:extLst>
      <p:ext uri="{BB962C8B-B14F-4D97-AF65-F5344CB8AC3E}">
        <p14:creationId xmlns:p14="http://schemas.microsoft.com/office/powerpoint/2010/main" val="2411114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small" dirty="0" err="1"/>
              <a:t>dtg</a:t>
            </a:r>
            <a:r>
              <a:rPr lang="en-CA" dirty="0" smtClean="0"/>
              <a:t> printing</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We could print out the date:</a:t>
            </a:r>
          </a:p>
          <a:p>
            <a:pPr marL="857250" lvl="2" indent="0">
              <a:buNone/>
            </a:pPr>
            <a:r>
              <a:rPr lang="en-US" sz="1600" dirty="0" err="1" smtClean="0">
                <a:solidFill>
                  <a:prstClr val="black"/>
                </a:solidFill>
                <a:latin typeface="Consolas" panose="020B0609020204030204" pitchFamily="49" charset="0"/>
              </a:rPr>
              <a:t>int</a:t>
            </a:r>
            <a:r>
              <a:rPr lang="en-US" sz="1600" dirty="0" smtClean="0">
                <a:solidFill>
                  <a:prstClr val="black"/>
                </a:solidFill>
                <a:latin typeface="Consolas" panose="020B0609020204030204" pitchFamily="49" charset="0"/>
              </a:rPr>
              <a:t> main() {</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DTG apollo11{ 1969, 07, 16, 09, 32, 00 };</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a:t>
            </a:r>
            <a:r>
              <a:rPr lang="en-US" sz="1600" dirty="0">
                <a:solidFill>
                  <a:prstClr val="black"/>
                </a:solidFill>
                <a:latin typeface="Consolas" panose="020B0609020204030204" pitchFamily="49" charset="0"/>
              </a:rPr>
              <a:t>DTG </a:t>
            </a:r>
            <a:r>
              <a:rPr lang="en-US" sz="1600" dirty="0" smtClean="0">
                <a:solidFill>
                  <a:prstClr val="black"/>
                </a:solidFill>
                <a:latin typeface="Consolas" panose="020B0609020204030204" pitchFamily="49" charset="0"/>
              </a:rPr>
              <a:t>apollo12{ 1969, 11, 14, 11, 22, 00 };</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DTG apollo13{ 1970, 04, 11, 14, 13, 00 };</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DTG apollo27{ -32, 0, 52, 67, -23, 5532523532315 };</a:t>
            </a:r>
            <a:endParaRPr lang="en-US" sz="1600" dirty="0" smtClean="0">
              <a:solidFill>
                <a:prstClr val="black"/>
              </a:solidFill>
              <a:latin typeface="Consolas" panose="020B0609020204030204" pitchFamily="49" charset="0"/>
            </a:endParaRPr>
          </a:p>
          <a:p>
            <a:pPr marL="857250" lvl="2" indent="0">
              <a:buNone/>
            </a:pPr>
            <a:endParaRPr lang="en-US" sz="1600" dirty="0">
              <a:solidFill>
                <a:prstClr val="black"/>
              </a:solidFill>
              <a:latin typeface="Consolas" panose="020B0609020204030204" pitchFamily="49" charset="0"/>
            </a:endParaRPr>
          </a:p>
          <a:p>
            <a:pPr marL="857250" lvl="2" indent="0">
              <a:buNone/>
            </a:pPr>
            <a:r>
              <a:rPr lang="en-US" sz="1600" dirty="0" smtClean="0">
                <a:solidFill>
                  <a:prstClr val="black"/>
                </a:solidFill>
                <a:latin typeface="Consolas" panose="020B0609020204030204" pitchFamily="49" charset="0"/>
              </a:rPr>
              <a:t>    </a:t>
            </a:r>
            <a:r>
              <a:rPr lang="en-US" sz="1600" dirty="0" err="1" smtClean="0">
                <a:solidFill>
                  <a:prstClr val="black"/>
                </a:solidFill>
                <a:latin typeface="Consolas" panose="020B0609020204030204" pitchFamily="49" charset="0"/>
              </a:rPr>
              <a:t>std</a:t>
            </a:r>
            <a:r>
              <a:rPr lang="en-US" sz="1600" dirty="0" smtClean="0">
                <a:solidFill>
                  <a:prstClr val="black"/>
                </a:solidFill>
                <a:latin typeface="Consolas" panose="020B0609020204030204" pitchFamily="49" charset="0"/>
              </a:rPr>
              <a:t>::</a:t>
            </a:r>
            <a:r>
              <a:rPr lang="en-US" sz="1600" dirty="0" err="1" smtClean="0">
                <a:solidFill>
                  <a:prstClr val="black"/>
                </a:solidFill>
                <a:latin typeface="Consolas" panose="020B0609020204030204" pitchFamily="49" charset="0"/>
              </a:rPr>
              <a:t>cout</a:t>
            </a:r>
            <a:r>
              <a:rPr lang="en-US" sz="1600" dirty="0" smtClean="0">
                <a:solidFill>
                  <a:prstClr val="black"/>
                </a:solidFill>
                <a:latin typeface="Consolas" panose="020B0609020204030204" pitchFamily="49" charset="0"/>
              </a:rPr>
              <a:t> &lt;&lt; apollo11 &lt;&lt; </a:t>
            </a:r>
            <a:r>
              <a:rPr lang="en-US" sz="1600" dirty="0" err="1" smtClean="0">
                <a:solidFill>
                  <a:prstClr val="black"/>
                </a:solidFill>
                <a:latin typeface="Consolas" panose="020B0609020204030204" pitchFamily="49" charset="0"/>
              </a:rPr>
              <a:t>std</a:t>
            </a:r>
            <a:r>
              <a:rPr lang="en-US" sz="1600" dirty="0" smtClean="0">
                <a:solidFill>
                  <a:prstClr val="black"/>
                </a:solidFill>
                <a:latin typeface="Consolas" panose="020B0609020204030204" pitchFamily="49" charset="0"/>
              </a:rPr>
              <a:t>::</a:t>
            </a:r>
            <a:r>
              <a:rPr lang="en-US" sz="1600" dirty="0" err="1" smtClean="0">
                <a:solidFill>
                  <a:prstClr val="black"/>
                </a:solidFill>
                <a:latin typeface="Consolas" panose="020B0609020204030204" pitchFamily="49" charset="0"/>
              </a:rPr>
              <a:t>endl</a:t>
            </a:r>
            <a:r>
              <a:rPr lang="en-US" sz="1600" dirty="0" smtClean="0">
                <a:solidFill>
                  <a:prstClr val="black"/>
                </a:solidFill>
                <a:latin typeface="Consolas" panose="020B0609020204030204" pitchFamily="49" charset="0"/>
              </a:rPr>
              <a:t>;</a:t>
            </a:r>
          </a:p>
          <a:p>
            <a:pPr marL="857250" lvl="2" indent="0">
              <a:buNone/>
            </a:pPr>
            <a:r>
              <a:rPr lang="en-US" sz="1600" dirty="0" smtClean="0">
                <a:solidFill>
                  <a:prstClr val="black"/>
                </a:solidFill>
                <a:latin typeface="Consolas" panose="020B0609020204030204" pitchFamily="49" charset="0"/>
              </a:rPr>
              <a: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a:t>
            </a:r>
            <a:r>
              <a:rPr lang="en-US" sz="1600" dirty="0" smtClean="0">
                <a:solidFill>
                  <a:prstClr val="black"/>
                </a:solidFill>
                <a:latin typeface="Consolas" panose="020B0609020204030204" pitchFamily="49" charset="0"/>
              </a:rPr>
              <a:t>apollo12 </a:t>
            </a:r>
            <a:r>
              <a:rPr lang="en-US" sz="1600" dirty="0">
                <a:solidFill>
                  <a:prstClr val="black"/>
                </a:solidFill>
                <a:latin typeface="Consolas" panose="020B0609020204030204" pitchFamily="49" charset="0"/>
              </a:rPr>
              <a:t>&lt;&lt;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smtClean="0">
                <a:solidFill>
                  <a:prstClr val="black"/>
                </a:solidFill>
                <a:latin typeface="Consolas" panose="020B0609020204030204" pitchFamily="49" charset="0"/>
              </a:rPr>
              <a:t>;</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a:t>
            </a:r>
            <a:r>
              <a:rPr lang="en-US" sz="1600" dirty="0" err="1" smtClean="0">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cout</a:t>
            </a:r>
            <a:r>
              <a:rPr lang="en-US" sz="1600" dirty="0">
                <a:solidFill>
                  <a:prstClr val="black"/>
                </a:solidFill>
                <a:latin typeface="Consolas" panose="020B0609020204030204" pitchFamily="49" charset="0"/>
              </a:rPr>
              <a:t> &lt;&lt; </a:t>
            </a:r>
            <a:r>
              <a:rPr lang="en-US" sz="1600" dirty="0" smtClean="0">
                <a:solidFill>
                  <a:prstClr val="black"/>
                </a:solidFill>
                <a:latin typeface="Consolas" panose="020B0609020204030204" pitchFamily="49" charset="0"/>
              </a:rPr>
              <a:t>apollo13 </a:t>
            </a:r>
            <a:r>
              <a:rPr lang="en-US" sz="1600" dirty="0">
                <a:solidFill>
                  <a:prstClr val="black"/>
                </a:solidFill>
                <a:latin typeface="Consolas" panose="020B0609020204030204" pitchFamily="49" charset="0"/>
              </a:rPr>
              <a:t>&lt;&lt; </a:t>
            </a:r>
            <a:r>
              <a:rPr lang="en-US" sz="1600" dirty="0" err="1">
                <a:solidFill>
                  <a:prstClr val="black"/>
                </a:solidFill>
                <a:latin typeface="Consolas" panose="020B0609020204030204" pitchFamily="49" charset="0"/>
              </a:rPr>
              <a:t>std</a:t>
            </a:r>
            <a:r>
              <a:rPr lang="en-US" sz="1600" dirty="0">
                <a:solidFill>
                  <a:prstClr val="black"/>
                </a:solidFill>
                <a:latin typeface="Consolas" panose="020B0609020204030204" pitchFamily="49" charset="0"/>
              </a:rPr>
              <a:t>::</a:t>
            </a:r>
            <a:r>
              <a:rPr lang="en-US" sz="1600" dirty="0" err="1">
                <a:solidFill>
                  <a:prstClr val="black"/>
                </a:solidFill>
                <a:latin typeface="Consolas" panose="020B0609020204030204" pitchFamily="49" charset="0"/>
              </a:rPr>
              <a:t>endl</a:t>
            </a:r>
            <a:r>
              <a:rPr lang="en-US" sz="1600" dirty="0" smtClean="0">
                <a:solidFill>
                  <a:prstClr val="black"/>
                </a:solidFill>
                <a:latin typeface="Consolas" panose="020B0609020204030204" pitchFamily="49" charset="0"/>
              </a:rPr>
              <a:t>;</a:t>
            </a:r>
          </a:p>
          <a:p>
            <a:pPr marL="857250" lvl="2" indent="0">
              <a:buNone/>
            </a:pPr>
            <a:endParaRPr lang="en-US" sz="1600" dirty="0">
              <a:solidFill>
                <a:prstClr val="black"/>
              </a:solidFill>
              <a:latin typeface="Consolas" panose="020B0609020204030204" pitchFamily="49" charset="0"/>
            </a:endParaRPr>
          </a:p>
          <a:p>
            <a:pPr marL="857250" lvl="2" indent="0">
              <a:buNone/>
            </a:pPr>
            <a:r>
              <a:rPr lang="en-US" sz="1600" dirty="0" smtClean="0">
                <a:solidFill>
                  <a:prstClr val="black"/>
                </a:solidFill>
                <a:latin typeface="Consolas" panose="020B0609020204030204" pitchFamily="49" charset="0"/>
              </a:rPr>
              <a:t>    return 0;</a:t>
            </a:r>
          </a:p>
          <a:p>
            <a:pPr marL="857250" lvl="2" indent="0">
              <a:buNone/>
            </a:pPr>
            <a:r>
              <a:rPr lang="en-US" sz="1600" dirty="0">
                <a:solidFill>
                  <a:prstClr val="black"/>
                </a:solidFill>
                <a:latin typeface="Consolas" panose="020B0609020204030204" pitchFamily="49" charset="0"/>
              </a:rPr>
              <a:t>}</a:t>
            </a:r>
            <a:endParaRPr lang="en-US" sz="1600" dirty="0" smtClean="0">
              <a:solidFill>
                <a:prstClr val="black"/>
              </a:solidFill>
              <a:latin typeface="Consolas" panose="020B0609020204030204" pitchFamily="49" charset="0"/>
            </a:endParaRPr>
          </a:p>
        </p:txBody>
      </p:sp>
      <p:sp>
        <p:nvSpPr>
          <p:cNvPr id="5" name="Rectangle 4"/>
          <p:cNvSpPr/>
          <p:nvPr/>
        </p:nvSpPr>
        <p:spPr>
          <a:xfrm>
            <a:off x="5940152" y="4187171"/>
            <a:ext cx="3147015" cy="1938992"/>
          </a:xfrm>
          <a:prstGeom prst="rect">
            <a:avLst/>
          </a:prstGeom>
        </p:spPr>
        <p:txBody>
          <a:bodyPr wrap="none">
            <a:spAutoFit/>
          </a:bodyPr>
          <a:lstStyle/>
          <a:p>
            <a:r>
              <a:rPr lang="en-US" sz="2000" dirty="0" smtClean="0">
                <a:solidFill>
                  <a:srgbClr val="0070C0"/>
                </a:solidFill>
                <a:latin typeface="Georgia" panose="02040502050405020303" pitchFamily="18" charset="0"/>
              </a:rPr>
              <a:t>Output:</a:t>
            </a:r>
          </a:p>
          <a:p>
            <a:r>
              <a:rPr lang="en-US" sz="2000" dirty="0" smtClean="0">
                <a:solidFill>
                  <a:srgbClr val="0070C0"/>
                </a:solidFill>
                <a:latin typeface="Consolas" panose="020B0609020204030204" pitchFamily="49" charset="0"/>
              </a:rPr>
              <a:t>   1969-7-16T9:32:0</a:t>
            </a:r>
          </a:p>
          <a:p>
            <a:r>
              <a:rPr lang="en-US" sz="2000" dirty="0">
                <a:solidFill>
                  <a:srgbClr val="0070C0"/>
                </a:solidFill>
                <a:latin typeface="Consolas" panose="020B0609020204030204" pitchFamily="49" charset="0"/>
              </a:rPr>
              <a:t> </a:t>
            </a:r>
            <a:r>
              <a:rPr lang="en-US" sz="2000" dirty="0" smtClean="0">
                <a:solidFill>
                  <a:srgbClr val="0070C0"/>
                </a:solidFill>
                <a:latin typeface="Consolas" panose="020B0609020204030204" pitchFamily="49" charset="0"/>
              </a:rPr>
              <a:t>  1969-11-14T11:22:0</a:t>
            </a:r>
          </a:p>
          <a:p>
            <a:r>
              <a:rPr lang="en-US" sz="2000" dirty="0">
                <a:solidFill>
                  <a:srgbClr val="0070C0"/>
                </a:solidFill>
                <a:latin typeface="Consolas" panose="020B0609020204030204" pitchFamily="49" charset="0"/>
              </a:rPr>
              <a:t> </a:t>
            </a:r>
            <a:r>
              <a:rPr lang="en-US" sz="2000" dirty="0" smtClean="0">
                <a:solidFill>
                  <a:srgbClr val="0070C0"/>
                </a:solidFill>
                <a:latin typeface="Consolas" panose="020B0609020204030204" pitchFamily="49" charset="0"/>
              </a:rPr>
              <a:t>  1970-4-11T14:13:0</a:t>
            </a:r>
          </a:p>
          <a:p>
            <a:r>
              <a:rPr lang="en-US" sz="2000" dirty="0">
                <a:solidFill>
                  <a:srgbClr val="0070C0"/>
                </a:solidFill>
                <a:latin typeface="Consolas" panose="020B0609020204030204" pitchFamily="49" charset="0"/>
              </a:rPr>
              <a:t> </a:t>
            </a:r>
            <a:r>
              <a:rPr lang="en-US" sz="2000" dirty="0" smtClean="0">
                <a:solidFill>
                  <a:srgbClr val="0070C0"/>
                </a:solidFill>
                <a:latin typeface="Consolas" panose="020B0609020204030204" pitchFamily="49" charset="0"/>
              </a:rPr>
              <a:t>  -32-0-52T67:-23:27</a:t>
            </a:r>
          </a:p>
          <a:p>
            <a:endParaRPr lang="en-US" sz="2000" dirty="0" smtClean="0">
              <a:solidFill>
                <a:srgbClr val="0070C0"/>
              </a:solidFill>
              <a:latin typeface="Consolas" panose="020B0609020204030204" pitchFamily="49" charset="0"/>
            </a:endParaRPr>
          </a:p>
        </p:txBody>
      </p:sp>
    </p:spTree>
    <p:extLst>
      <p:ext uri="{BB962C8B-B14F-4D97-AF65-F5344CB8AC3E}">
        <p14:creationId xmlns:p14="http://schemas.microsoft.com/office/powerpoint/2010/main" val="1454001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cap="small" dirty="0" err="1"/>
              <a:t>dtg</a:t>
            </a:r>
            <a:r>
              <a:rPr lang="en-CA" dirty="0" smtClean="0"/>
              <a:t> constructor</a:t>
            </a:r>
            <a:endParaRPr lang="en-CA" dirty="0"/>
          </a:p>
        </p:txBody>
      </p:sp>
      <p:sp>
        <p:nvSpPr>
          <p:cNvPr id="3" name="Content Placeholder 2"/>
          <p:cNvSpPr>
            <a:spLocks noGrp="1"/>
          </p:cNvSpPr>
          <p:nvPr>
            <p:ph idx="1"/>
          </p:nvPr>
        </p:nvSpPr>
        <p:spPr>
          <a:xfrm>
            <a:off x="457200" y="1600200"/>
            <a:ext cx="8229600" cy="4525963"/>
          </a:xfrm>
        </p:spPr>
        <p:txBody>
          <a:bodyPr/>
          <a:lstStyle/>
          <a:p>
            <a:r>
              <a:rPr lang="en-US" dirty="0" smtClean="0"/>
              <a:t>Our constructor could ensure sanity:</a:t>
            </a:r>
          </a:p>
          <a:p>
            <a:pPr marL="857250" lvl="2" indent="0">
              <a:buNone/>
            </a:pPr>
            <a:r>
              <a:rPr lang="en-US" sz="1600" dirty="0" smtClean="0">
                <a:solidFill>
                  <a:prstClr val="black"/>
                </a:solidFill>
                <a:latin typeface="Consolas" panose="020B0609020204030204" pitchFamily="49" charset="0"/>
              </a:rPr>
              <a:t>DTG::DTG( </a:t>
            </a:r>
            <a:r>
              <a:rPr lang="en-US" sz="1600" dirty="0" err="1" smtClean="0">
                <a:solidFill>
                  <a:prstClr val="black"/>
                </a:solidFill>
                <a:latin typeface="Consolas" panose="020B0609020204030204" pitchFamily="49" charset="0"/>
              </a:rPr>
              <a:t>int</a:t>
            </a:r>
            <a:r>
              <a:rPr lang="en-US" sz="1600" dirty="0" smtClean="0">
                <a:solidFill>
                  <a:prstClr val="black"/>
                </a:solidFill>
                <a:latin typeface="Consolas" panose="020B0609020204030204" pitchFamily="49" charset="0"/>
              </a:rPr>
              <a:t> y, signed char m, </a:t>
            </a:r>
            <a:r>
              <a:rPr lang="en-US" sz="1600" dirty="0">
                <a:solidFill>
                  <a:prstClr val="black"/>
                </a:solidFill>
                <a:latin typeface="Consolas" panose="020B0609020204030204" pitchFamily="49" charset="0"/>
              </a:rPr>
              <a:t>signed char</a:t>
            </a:r>
            <a:r>
              <a:rPr lang="en-US" sz="1600" dirty="0" smtClean="0">
                <a:solidFill>
                  <a:prstClr val="black"/>
                </a:solidFill>
                <a:latin typeface="Consolas" panose="020B0609020204030204" pitchFamily="49" charset="0"/>
              </a:rPr>
              <a:t> d,</a:t>
            </a:r>
          </a:p>
          <a:p>
            <a:pPr marL="857250" lvl="2" indent="0">
              <a:buNone/>
            </a:pPr>
            <a:r>
              <a:rPr lang="en-US" sz="1600" dirty="0" smtClean="0">
                <a:solidFill>
                  <a:prstClr val="black"/>
                </a:solidFill>
                <a:latin typeface="Consolas" panose="020B0609020204030204" pitchFamily="49" charset="0"/>
              </a:rPr>
              <a:t>          </a:t>
            </a:r>
            <a:r>
              <a:rPr lang="en-US" sz="1600" dirty="0">
                <a:solidFill>
                  <a:prstClr val="black"/>
                </a:solidFill>
                <a:latin typeface="Consolas" panose="020B0609020204030204" pitchFamily="49" charset="0"/>
              </a:rPr>
              <a:t>signed char</a:t>
            </a:r>
            <a:r>
              <a:rPr lang="en-US" sz="1600" dirty="0" smtClean="0">
                <a:solidFill>
                  <a:prstClr val="black"/>
                </a:solidFill>
                <a:latin typeface="Consolas" panose="020B0609020204030204" pitchFamily="49" charset="0"/>
              </a:rPr>
              <a:t> </a:t>
            </a:r>
            <a:r>
              <a:rPr lang="en-US" sz="1600" dirty="0" err="1" smtClean="0">
                <a:solidFill>
                  <a:prstClr val="black"/>
                </a:solidFill>
                <a:latin typeface="Consolas" panose="020B0609020204030204" pitchFamily="49" charset="0"/>
              </a:rPr>
              <a:t>hr</a:t>
            </a:r>
            <a:r>
              <a:rPr lang="en-US" sz="1600" dirty="0" smtClean="0">
                <a:solidFill>
                  <a:prstClr val="black"/>
                </a:solidFill>
                <a:latin typeface="Consolas" panose="020B0609020204030204" pitchFamily="49" charset="0"/>
              </a:rPr>
              <a:t>, </a:t>
            </a:r>
            <a:r>
              <a:rPr lang="en-US" sz="1600" dirty="0">
                <a:solidFill>
                  <a:prstClr val="black"/>
                </a:solidFill>
                <a:latin typeface="Consolas" panose="020B0609020204030204" pitchFamily="49" charset="0"/>
              </a:rPr>
              <a:t>signed char</a:t>
            </a:r>
            <a:r>
              <a:rPr lang="en-US" sz="1600" dirty="0" smtClean="0">
                <a:solidFill>
                  <a:prstClr val="black"/>
                </a:solidFill>
                <a:latin typeface="Consolas" panose="020B0609020204030204" pitchFamily="49" charset="0"/>
              </a:rPr>
              <a:t> min, </a:t>
            </a:r>
            <a:r>
              <a:rPr lang="en-US" sz="1600" dirty="0">
                <a:solidFill>
                  <a:prstClr val="black"/>
                </a:solidFill>
                <a:latin typeface="Consolas" panose="020B0609020204030204" pitchFamily="49" charset="0"/>
              </a:rPr>
              <a:t>signed char</a:t>
            </a:r>
            <a:r>
              <a:rPr lang="en-US" sz="1600" dirty="0" smtClean="0">
                <a:solidFill>
                  <a:prstClr val="black"/>
                </a:solidFill>
                <a:latin typeface="Consolas" panose="020B0609020204030204" pitchFamily="49" charset="0"/>
              </a:rPr>
              <a:t> sec ):</a:t>
            </a:r>
          </a:p>
          <a:p>
            <a:pPr marL="857250" lvl="2" indent="0">
              <a:buNone/>
            </a:pPr>
            <a:r>
              <a:rPr lang="en-US" sz="1600" dirty="0" smtClean="0">
                <a:solidFill>
                  <a:prstClr val="black"/>
                </a:solidFill>
                <a:latin typeface="Consolas" panose="020B0609020204030204" pitchFamily="49" charset="0"/>
              </a:rPr>
              <a:t>year{y},</a:t>
            </a:r>
          </a:p>
          <a:p>
            <a:pPr marL="857250" lvl="2" indent="0">
              <a:buNone/>
            </a:pPr>
            <a:r>
              <a:rPr lang="en-US" sz="1600" dirty="0" smtClean="0">
                <a:solidFill>
                  <a:prstClr val="black"/>
                </a:solidFill>
                <a:latin typeface="Consolas" panose="020B0609020204030204" pitchFamily="49" charset="0"/>
              </a:rPr>
              <a:t>month{m},</a:t>
            </a:r>
          </a:p>
          <a:p>
            <a:pPr marL="857250" lvl="2" indent="0">
              <a:buNone/>
            </a:pPr>
            <a:r>
              <a:rPr lang="en-US" sz="1600" dirty="0" smtClean="0">
                <a:solidFill>
                  <a:prstClr val="black"/>
                </a:solidFill>
                <a:latin typeface="Consolas" panose="020B0609020204030204" pitchFamily="49" charset="0"/>
              </a:rPr>
              <a:t>day{d},</a:t>
            </a:r>
          </a:p>
          <a:p>
            <a:pPr marL="857250" lvl="2" indent="0">
              <a:buNone/>
            </a:pPr>
            <a:r>
              <a:rPr lang="en-US" sz="1600" dirty="0" smtClean="0">
                <a:solidFill>
                  <a:prstClr val="black"/>
                </a:solidFill>
                <a:latin typeface="Consolas" panose="020B0609020204030204" pitchFamily="49" charset="0"/>
              </a:rPr>
              <a:t>hour{</a:t>
            </a:r>
            <a:r>
              <a:rPr lang="en-US" sz="1600" dirty="0" err="1" smtClean="0">
                <a:solidFill>
                  <a:prstClr val="black"/>
                </a:solidFill>
                <a:latin typeface="Consolas" panose="020B0609020204030204" pitchFamily="49" charset="0"/>
              </a:rPr>
              <a:t>hr</a:t>
            </a:r>
            <a:r>
              <a:rPr lang="en-US" sz="1600" dirty="0" smtClean="0">
                <a:solidFill>
                  <a:prstClr val="black"/>
                </a:solidFill>
                <a:latin typeface="Consolas" panose="020B0609020204030204" pitchFamily="49" charset="0"/>
              </a:rPr>
              <a:t>},</a:t>
            </a:r>
          </a:p>
          <a:p>
            <a:pPr marL="857250" lvl="2" indent="0">
              <a:buNone/>
            </a:pPr>
            <a:r>
              <a:rPr lang="en-US" sz="1600" dirty="0" smtClean="0">
                <a:solidFill>
                  <a:prstClr val="black"/>
                </a:solidFill>
                <a:latin typeface="Consolas" panose="020B0609020204030204" pitchFamily="49" charset="0"/>
              </a:rPr>
              <a:t>minute{min},</a:t>
            </a:r>
          </a:p>
          <a:p>
            <a:pPr marL="857250" lvl="2" indent="0">
              <a:buNone/>
            </a:pPr>
            <a:r>
              <a:rPr lang="en-US" sz="1600" dirty="0" smtClean="0">
                <a:solidFill>
                  <a:prstClr val="black"/>
                </a:solidFill>
                <a:latin typeface="Consolas" panose="020B0609020204030204" pitchFamily="49" charset="0"/>
              </a:rPr>
              <a:t>second{sec} {</a:t>
            </a:r>
          </a:p>
          <a:p>
            <a:pPr marL="857250" lvl="2" indent="0">
              <a:buNone/>
            </a:pPr>
            <a:r>
              <a:rPr lang="en-US" sz="1600" dirty="0" smtClean="0">
                <a:solidFill>
                  <a:prstClr val="black"/>
                </a:solidFill>
                <a:latin typeface="Consolas" panose="020B0609020204030204" pitchFamily="49" charset="0"/>
              </a:rPr>
              <a:t>    </a:t>
            </a:r>
            <a:r>
              <a:rPr lang="en-US" sz="1600" dirty="0" err="1" smtClean="0">
                <a:solidFill>
                  <a:prstClr val="black"/>
                </a:solidFill>
                <a:latin typeface="Consolas" panose="020B0609020204030204" pitchFamily="49" charset="0"/>
              </a:rPr>
              <a:t>validate_year</a:t>
            </a:r>
            <a:r>
              <a:rPr lang="en-US" sz="1600" dirty="0" smtClean="0">
                <a:solidFill>
                  <a:prstClr val="black"/>
                </a:solidFill>
                <a:latin typeface="Consolas" panose="020B0609020204030204" pitchFamily="49" charset="0"/>
              </a:rPr>
              <a:t>( year );     // Not 0: 1 CE comes after 1 BCE</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a:t>
            </a:r>
            <a:r>
              <a:rPr lang="en-US" sz="1600" dirty="0" err="1" smtClean="0">
                <a:solidFill>
                  <a:prstClr val="black"/>
                </a:solidFill>
                <a:latin typeface="Consolas" panose="020B0609020204030204" pitchFamily="49" charset="0"/>
              </a:rPr>
              <a:t>validate_month</a:t>
            </a:r>
            <a:r>
              <a:rPr lang="en-US" sz="1600" dirty="0" smtClean="0">
                <a:solidFill>
                  <a:prstClr val="black"/>
                </a:solidFill>
                <a:latin typeface="Consolas" panose="020B0609020204030204" pitchFamily="49" charset="0"/>
              </a:rPr>
              <a:t>( month );   // Between 1 and 12</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a:t>
            </a:r>
            <a:r>
              <a:rPr lang="en-US" sz="1600" dirty="0" err="1" smtClean="0">
                <a:solidFill>
                  <a:prstClr val="black"/>
                </a:solidFill>
                <a:latin typeface="Consolas" panose="020B0609020204030204" pitchFamily="49" charset="0"/>
              </a:rPr>
              <a:t>validate_day</a:t>
            </a:r>
            <a:r>
              <a:rPr lang="en-US" sz="1600" dirty="0" smtClean="0">
                <a:solidFill>
                  <a:prstClr val="black"/>
                </a:solidFill>
                <a:latin typeface="Consolas" panose="020B0609020204030204" pitchFamily="49" charset="0"/>
              </a:rPr>
              <a:t>( year, month, day );</a:t>
            </a:r>
          </a:p>
          <a:p>
            <a:pPr marL="857250" lvl="2" indent="0">
              <a:buNone/>
            </a:pPr>
            <a:r>
              <a:rPr lang="en-US" sz="1600" dirty="0" smtClean="0">
                <a:solidFill>
                  <a:prstClr val="black"/>
                </a:solidFill>
                <a:latin typeface="Consolas" panose="020B0609020204030204" pitchFamily="49" charset="0"/>
              </a:rPr>
              <a:t>         // Between 1 and 28, 29, 30 or 31 depending on year</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a:t>
            </a:r>
            <a:r>
              <a:rPr lang="en-US" sz="1600" dirty="0" err="1" smtClean="0">
                <a:solidFill>
                  <a:prstClr val="black"/>
                </a:solidFill>
                <a:latin typeface="Consolas" panose="020B0609020204030204" pitchFamily="49" charset="0"/>
              </a:rPr>
              <a:t>validate_hour</a:t>
            </a:r>
            <a:r>
              <a:rPr lang="en-US" sz="1600" dirty="0" smtClean="0">
                <a:solidFill>
                  <a:prstClr val="black"/>
                </a:solidFill>
                <a:latin typeface="Consolas" panose="020B0609020204030204" pitchFamily="49" charset="0"/>
              </a:rPr>
              <a:t>( hour );     // Between 0 and 23</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a:t>
            </a:r>
            <a:r>
              <a:rPr lang="en-US" sz="1600" dirty="0" err="1" smtClean="0">
                <a:solidFill>
                  <a:prstClr val="black"/>
                </a:solidFill>
                <a:latin typeface="Consolas" panose="020B0609020204030204" pitchFamily="49" charset="0"/>
              </a:rPr>
              <a:t>validate_minute</a:t>
            </a:r>
            <a:r>
              <a:rPr lang="en-US" sz="1600" dirty="0" smtClean="0">
                <a:solidFill>
                  <a:prstClr val="black"/>
                </a:solidFill>
                <a:latin typeface="Consolas" panose="020B0609020204030204" pitchFamily="49" charset="0"/>
              </a:rPr>
              <a:t>( minute ); // Between 0 and 59</a:t>
            </a:r>
          </a:p>
          <a:p>
            <a:pPr marL="857250" lvl="2" indent="0">
              <a:buNone/>
            </a:pPr>
            <a:r>
              <a:rPr lang="en-US" sz="1600" dirty="0">
                <a:solidFill>
                  <a:prstClr val="black"/>
                </a:solidFill>
                <a:latin typeface="Consolas" panose="020B0609020204030204" pitchFamily="49" charset="0"/>
              </a:rPr>
              <a:t> </a:t>
            </a:r>
            <a:r>
              <a:rPr lang="en-US" sz="1600" dirty="0" smtClean="0">
                <a:solidFill>
                  <a:prstClr val="black"/>
                </a:solidFill>
                <a:latin typeface="Consolas" panose="020B0609020204030204" pitchFamily="49" charset="0"/>
              </a:rPr>
              <a:t>   </a:t>
            </a:r>
            <a:r>
              <a:rPr lang="en-US" sz="1600" dirty="0" err="1" smtClean="0">
                <a:solidFill>
                  <a:prstClr val="black"/>
                </a:solidFill>
                <a:latin typeface="Consolas" panose="020B0609020204030204" pitchFamily="49" charset="0"/>
              </a:rPr>
              <a:t>validate_second</a:t>
            </a:r>
            <a:r>
              <a:rPr lang="en-US" sz="1600" dirty="0" smtClean="0">
                <a:solidFill>
                  <a:prstClr val="black"/>
                </a:solidFill>
                <a:latin typeface="Consolas" panose="020B0609020204030204" pitchFamily="49" charset="0"/>
              </a:rPr>
              <a:t>( second ); // Between 0 and 59</a:t>
            </a:r>
          </a:p>
          <a:p>
            <a:pPr marL="857250" lvl="2" indent="0">
              <a:buNone/>
            </a:pPr>
            <a:r>
              <a:rPr lang="en-US" sz="1600" dirty="0" smtClean="0">
                <a:solidFill>
                  <a:prstClr val="black"/>
                </a:solidFill>
                <a:latin typeface="Consolas" panose="020B0609020204030204" pitchFamily="49" charset="0"/>
              </a:rPr>
              <a:t>}</a:t>
            </a:r>
          </a:p>
        </p:txBody>
      </p:sp>
    </p:spTree>
    <p:extLst>
      <p:ext uri="{BB962C8B-B14F-4D97-AF65-F5344CB8AC3E}">
        <p14:creationId xmlns:p14="http://schemas.microsoft.com/office/powerpoint/2010/main" val="1293750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the </a:t>
            </a:r>
            <a:r>
              <a:rPr lang="en-CA" dirty="0" smtClean="0">
                <a:latin typeface="Consolas" panose="020B0609020204030204" pitchFamily="49" charset="0"/>
                <a:cs typeface="Consolas" panose="020B0609020204030204" pitchFamily="49" charset="0"/>
              </a:rPr>
              <a:t>struct</a:t>
            </a:r>
            <a:r>
              <a:rPr lang="en-CA" dirty="0" smtClean="0"/>
              <a:t> keyword</a:t>
            </a:r>
            <a:endParaRPr lang="en-CA" dirty="0"/>
          </a:p>
          <a:p>
            <a:pPr lvl="1"/>
            <a:r>
              <a:rPr lang="en-CA" dirty="0" smtClean="0"/>
              <a:t>Know how to declare, access and manipulate the member variables</a:t>
            </a:r>
          </a:p>
          <a:p>
            <a:pPr lvl="1"/>
            <a:r>
              <a:rPr lang="en-CA" dirty="0" smtClean="0"/>
              <a:t>Know how to pass instances of data structures to functions</a:t>
            </a:r>
          </a:p>
          <a:p>
            <a:pPr lvl="1"/>
            <a:r>
              <a:rPr lang="en-CA" dirty="0" smtClean="0"/>
              <a:t>Understand how to initialize instances</a:t>
            </a:r>
          </a:p>
          <a:p>
            <a:pPr lvl="1"/>
            <a:r>
              <a:rPr lang="en-CA" dirty="0" smtClean="0"/>
              <a:t>Understand how data structures can contain data structures</a:t>
            </a:r>
          </a:p>
          <a:p>
            <a:pPr lvl="1"/>
            <a:r>
              <a:rPr lang="en-CA" dirty="0" smtClean="0"/>
              <a:t>Know that this simple solution cannot solve our issues with arrays</a:t>
            </a:r>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No references?</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Constructors</a:t>
            </a:r>
            <a:endParaRPr lang="en-CA" dirty="0"/>
          </a:p>
        </p:txBody>
      </p:sp>
      <p:sp>
        <p:nvSpPr>
          <p:cNvPr id="3" name="Content Placeholder 2"/>
          <p:cNvSpPr>
            <a:spLocks noGrp="1"/>
          </p:cNvSpPr>
          <p:nvPr>
            <p:ph idx="1"/>
          </p:nvPr>
        </p:nvSpPr>
        <p:spPr/>
        <p:txBody>
          <a:bodyPr/>
          <a:lstStyle/>
          <a:p>
            <a:r>
              <a:rPr lang="en-CA" dirty="0" smtClean="0"/>
              <a:t>We will look at constructors by describing two classes:</a:t>
            </a:r>
          </a:p>
          <a:p>
            <a:pPr lvl="1"/>
            <a:r>
              <a:rPr lang="en-US" dirty="0" smtClean="0"/>
              <a:t>A rational number class</a:t>
            </a:r>
          </a:p>
          <a:p>
            <a:pPr lvl="1"/>
            <a:r>
              <a:rPr lang="en-US" dirty="0" smtClean="0"/>
              <a:t>A date-time group class</a:t>
            </a:r>
            <a:endParaRPr lang="en-CA" dirty="0" smtClean="0"/>
          </a:p>
        </p:txBody>
      </p:sp>
    </p:spTree>
    <p:extLst>
      <p:ext uri="{BB962C8B-B14F-4D97-AF65-F5344CB8AC3E}">
        <p14:creationId xmlns:p14="http://schemas.microsoft.com/office/powerpoint/2010/main" val="977608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p:txBody>
          <a:bodyPr/>
          <a:lstStyle/>
          <a:p>
            <a:r>
              <a:rPr lang="en-CA" dirty="0" smtClean="0"/>
              <a:t>Suppose you want to create a rational-number class</a:t>
            </a:r>
            <a:endParaRPr lang="en-CA" dirty="0" smtClean="0"/>
          </a:p>
          <a:p>
            <a:pPr marL="800100" lvl="2" indent="0">
              <a:buNone/>
            </a:pPr>
            <a:r>
              <a:rPr lang="en-CA" dirty="0" smtClean="0">
                <a:latin typeface="Consolas" panose="020B0609020204030204" pitchFamily="49" charset="0"/>
                <a:cs typeface="Consolas" panose="020B0609020204030204" pitchFamily="49" charset="0"/>
              </a:rPr>
              <a:t>class Rational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public:</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numerator;</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denominator;</a:t>
            </a:r>
          </a:p>
          <a:p>
            <a:pPr marL="800100" lvl="2" indent="0">
              <a:buNone/>
            </a:pPr>
            <a:r>
              <a:rPr lang="en-US" dirty="0" smtClean="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p:txBody>
          <a:bodyPr/>
          <a:lstStyle/>
          <a:p>
            <a:r>
              <a:rPr lang="en-US" dirty="0" smtClean="0"/>
              <a:t>Let’s author a few functions:</a:t>
            </a:r>
          </a:p>
          <a:p>
            <a:pPr marL="800100" lvl="2" indent="0">
              <a:buNone/>
            </a:pP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::string Rational::</a:t>
            </a:r>
            <a:r>
              <a:rPr lang="en-US" dirty="0" err="1" smtClean="0">
                <a:latin typeface="Consolas" panose="020B0609020204030204" pitchFamily="49" charset="0"/>
                <a:cs typeface="Consolas" panose="020B0609020204030204" pitchFamily="49" charset="0"/>
              </a:rPr>
              <a:t>to_string</a:t>
            </a:r>
            <a:r>
              <a:rPr lang="en-US" dirty="0" smtClean="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const</a:t>
            </a:r>
            <a:r>
              <a:rPr lang="en-US" dirty="0" smtClean="0">
                <a:latin typeface="Consolas" panose="020B0609020204030204" pitchFamily="49" charset="0"/>
                <a:cs typeface="Consolas" panose="020B0609020204030204" pitchFamily="49" charset="0"/>
              </a:rPr>
              <a:t>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if ( denominator == 1 )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return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to_string</a:t>
            </a:r>
            <a:r>
              <a:rPr lang="en-US" dirty="0" smtClean="0">
                <a:latin typeface="Consolas" panose="020B0609020204030204" pitchFamily="49" charset="0"/>
                <a:cs typeface="Consolas" panose="020B0609020204030204" pitchFamily="49" charset="0"/>
              </a:rPr>
              <a:t>( numerator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 else {</a:t>
            </a:r>
          </a:p>
          <a:p>
            <a:pPr marL="800100" lvl="2" indent="0">
              <a:buNone/>
            </a:pPr>
            <a:r>
              <a:rPr lang="en-US" dirty="0" smtClean="0">
                <a:latin typeface="Consolas" panose="020B0609020204030204" pitchFamily="49" charset="0"/>
                <a:cs typeface="Consolas" panose="020B0609020204030204" pitchFamily="49" charset="0"/>
              </a:rPr>
              <a:t>        return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to_string</a:t>
            </a:r>
            <a:r>
              <a:rPr lang="en-US" dirty="0" smtClean="0">
                <a:latin typeface="Consolas" panose="020B0609020204030204" pitchFamily="49" charset="0"/>
                <a:cs typeface="Consolas" panose="020B0609020204030204" pitchFamily="49" charset="0"/>
              </a:rPr>
              <a:t>( numerator ) &lt;&lt; "/" </a:t>
            </a:r>
          </a:p>
          <a:p>
            <a:pPr marL="800100" lvl="2" indent="0">
              <a:buNone/>
            </a:pPr>
            <a:r>
              <a:rPr lang="en-US" dirty="0" smtClean="0">
                <a:latin typeface="Consolas" panose="020B0609020204030204" pitchFamily="49" charset="0"/>
                <a:cs typeface="Consolas" panose="020B0609020204030204" pitchFamily="49" charset="0"/>
              </a:rPr>
              <a:t>            &lt;&lt; </a:t>
            </a:r>
            <a:r>
              <a:rPr lang="en-US" dirty="0" err="1" smtClean="0">
                <a:latin typeface="Consolas" panose="020B0609020204030204" pitchFamily="49" charset="0"/>
                <a:cs typeface="Consolas" panose="020B0609020204030204" pitchFamily="49" charset="0"/>
              </a:rPr>
              <a:t>std</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to_string</a:t>
            </a:r>
            <a:r>
              <a:rPr lang="en-US" dirty="0" smtClean="0">
                <a:latin typeface="Consolas" panose="020B0609020204030204" pitchFamily="49" charset="0"/>
                <a:cs typeface="Consolas" panose="020B0609020204030204" pitchFamily="49" charset="0"/>
              </a:rPr>
              <a:t>( denominator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t>
            </a:r>
          </a:p>
          <a:p>
            <a:pPr marL="800100" lvl="2" indent="0">
              <a:buNone/>
            </a:pPr>
            <a:r>
              <a:rPr lang="en-US" dirty="0" smtClean="0">
                <a:latin typeface="Consolas" panose="020B0609020204030204" pitchFamily="49" charset="0"/>
                <a:cs typeface="Consolas" panose="020B0609020204030204" pitchFamily="49" charset="0"/>
              </a:rPr>
              <a:t>}</a:t>
            </a:r>
          </a:p>
          <a:p>
            <a:pPr marL="800100" lvl="2" indent="0">
              <a:buNone/>
            </a:pPr>
            <a:endParaRPr lang="en-US" dirty="0">
              <a:latin typeface="Consolas" panose="020B0609020204030204" pitchFamily="49" charset="0"/>
              <a:cs typeface="Consolas" panose="020B0609020204030204" pitchFamily="49" charset="0"/>
            </a:endParaRPr>
          </a:p>
          <a:p>
            <a:pPr marL="800100" lvl="2" indent="0">
              <a:buNone/>
            </a:pPr>
            <a:r>
              <a:rPr lang="en-US" dirty="0" smtClean="0">
                <a:latin typeface="Consolas" panose="020B0609020204030204" pitchFamily="49" charset="0"/>
                <a:cs typeface="Consolas" panose="020B0609020204030204" pitchFamily="49" charset="0"/>
              </a:rPr>
              <a:t>Rational </a:t>
            </a:r>
            <a:r>
              <a:rPr lang="en-US" dirty="0">
                <a:latin typeface="Consolas" panose="020B0609020204030204" pitchFamily="49" charset="0"/>
                <a:cs typeface="Consolas" panose="020B0609020204030204" pitchFamily="49" charset="0"/>
              </a:rPr>
              <a:t>Rational</a:t>
            </a:r>
            <a:r>
              <a:rPr lang="en-US" dirty="0" smtClean="0">
                <a:latin typeface="Consolas" panose="020B0609020204030204" pitchFamily="49" charset="0"/>
                <a:cs typeface="Consolas" panose="020B0609020204030204" pitchFamily="49" charset="0"/>
              </a:rPr>
              <a:t>::operator+( Rational </a:t>
            </a:r>
            <a:r>
              <a:rPr lang="en-US" dirty="0" err="1" smtClean="0">
                <a:latin typeface="Consolas" panose="020B0609020204030204" pitchFamily="49" charset="0"/>
                <a:cs typeface="Consolas" panose="020B0609020204030204" pitchFamily="49" charset="0"/>
              </a:rPr>
              <a:t>const</a:t>
            </a:r>
            <a:r>
              <a:rPr lang="en-US" dirty="0" smtClean="0">
                <a:latin typeface="Consolas" panose="020B0609020204030204" pitchFamily="49" charset="0"/>
                <a:cs typeface="Consolas" panose="020B0609020204030204" pitchFamily="49" charset="0"/>
              </a:rPr>
              <a:t> &amp;q ) </a:t>
            </a:r>
            <a:r>
              <a:rPr lang="en-US" dirty="0" err="1" smtClean="0">
                <a:latin typeface="Consolas" panose="020B0609020204030204" pitchFamily="49" charset="0"/>
                <a:cs typeface="Consolas" panose="020B0609020204030204" pitchFamily="49" charset="0"/>
              </a:rPr>
              <a:t>const</a:t>
            </a:r>
            <a:r>
              <a:rPr lang="en-US" dirty="0" smtClean="0">
                <a:latin typeface="Consolas" panose="020B0609020204030204" pitchFamily="49" charset="0"/>
                <a:cs typeface="Consolas" panose="020B0609020204030204" pitchFamily="49" charset="0"/>
              </a:rPr>
              <a:t>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return Rational{   numerator*</a:t>
            </a:r>
            <a:r>
              <a:rPr lang="en-US" dirty="0" err="1" smtClean="0">
                <a:latin typeface="Consolas" panose="020B0609020204030204" pitchFamily="49" charset="0"/>
                <a:cs typeface="Consolas" panose="020B0609020204030204" pitchFamily="49" charset="0"/>
              </a:rPr>
              <a:t>q.denominator</a:t>
            </a:r>
            <a:r>
              <a:rPr lang="en-US" dirty="0" smtClean="0">
                <a:latin typeface="Consolas" panose="020B0609020204030204" pitchFamily="49" charset="0"/>
                <a:cs typeface="Consolas" panose="020B0609020204030204" pitchFamily="49" charset="0"/>
              </a:rPr>
              <a:t> +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denominator*</a:t>
            </a:r>
            <a:r>
              <a:rPr lang="en-US" dirty="0" err="1" smtClean="0">
                <a:latin typeface="Consolas" panose="020B0609020204030204" pitchFamily="49" charset="0"/>
                <a:cs typeface="Consolas" panose="020B0609020204030204" pitchFamily="49" charset="0"/>
              </a:rPr>
              <a:t>q.numerator</a:t>
            </a:r>
            <a:r>
              <a:rPr lang="en-US" dirty="0" smtClean="0">
                <a:latin typeface="Consolas" panose="020B0609020204030204" pitchFamily="49" charset="0"/>
                <a:cs typeface="Consolas" panose="020B0609020204030204" pitchFamily="49" charset="0"/>
              </a:rPr>
              <a:t>,</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denominator*</a:t>
            </a:r>
            <a:r>
              <a:rPr lang="en-US" dirty="0" err="1" smtClean="0">
                <a:latin typeface="Consolas" panose="020B0609020204030204" pitchFamily="49" charset="0"/>
                <a:cs typeface="Consolas" panose="020B0609020204030204" pitchFamily="49" charset="0"/>
              </a:rPr>
              <a:t>q.denominator</a:t>
            </a:r>
            <a:r>
              <a:rPr lang="en-US" dirty="0" smtClean="0">
                <a:latin typeface="Consolas" panose="020B0609020204030204" pitchFamily="49" charset="0"/>
                <a:cs typeface="Consolas" panose="020B0609020204030204" pitchFamily="49" charset="0"/>
              </a:rPr>
              <a:t> };</a:t>
            </a:r>
          </a:p>
          <a:p>
            <a:pPr marL="800100" lvl="2" indent="0">
              <a:buNone/>
            </a:pPr>
            <a:r>
              <a:rPr lang="en-US" dirty="0">
                <a:latin typeface="Consolas" panose="020B0609020204030204" pitchFamily="49" charset="0"/>
                <a:cs typeface="Consolas" panose="020B0609020204030204" pitchFamily="49" charset="0"/>
              </a:rPr>
              <a:t>}</a:t>
            </a:r>
            <a:endParaRPr lang="en-US" dirty="0" smtClean="0">
              <a:latin typeface="Consolas" panose="020B0609020204030204" pitchFamily="49" charset="0"/>
              <a:cs typeface="Consolas" panose="020B0609020204030204" pitchFamily="49" charset="0"/>
            </a:endParaRPr>
          </a:p>
          <a:p>
            <a:pPr marL="800100" lvl="2" indent="0">
              <a:buNone/>
            </a:pPr>
            <a:r>
              <a:rPr lang="en-US" dirty="0" smtClean="0">
                <a:latin typeface="Consolas" panose="020B0609020204030204" pitchFamily="49" charset="0"/>
                <a:cs typeface="Consolas" panose="020B0609020204030204" pitchFamily="49" charset="0"/>
              </a:rPr>
              <a:t> </a:t>
            </a:r>
            <a:endParaRPr lang="en-US" dirty="0">
              <a:latin typeface="Consolas" panose="020B0609020204030204" pitchFamily="49" charset="0"/>
              <a:cs typeface="Consolas" panose="020B0609020204030204" pitchFamily="49" charset="0"/>
            </a:endParaRPr>
          </a:p>
          <a:p>
            <a:pPr marL="800100" lvl="2" indent="0">
              <a:buNone/>
            </a:pPr>
            <a:endParaRPr lang="en-US" dirty="0">
              <a:latin typeface="Consolas" panose="020B0609020204030204" pitchFamily="49" charset="0"/>
              <a:cs typeface="Consolas" panose="020B0609020204030204" pitchFamily="49" charset="0"/>
            </a:endParaRPr>
          </a:p>
          <a:p>
            <a:pPr marL="800100" lvl="2" indent="0">
              <a:buNone/>
            </a:pPr>
            <a:endParaRPr lang="en-CA" dirty="0">
              <a:latin typeface="Consolas" panose="020B0609020204030204" pitchFamily="49" charset="0"/>
              <a:cs typeface="Consolas" panose="020B0609020204030204" pitchFamily="49" charset="0"/>
            </a:endParaRPr>
          </a:p>
          <a:p>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93187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p:txBody>
          <a:bodyPr/>
          <a:lstStyle/>
          <a:p>
            <a:r>
              <a:rPr lang="en-US" dirty="0" smtClean="0"/>
              <a:t>Here are two more:</a:t>
            </a:r>
          </a:p>
          <a:p>
            <a:pPr marL="800100" lvl="2" indent="0">
              <a:buNone/>
            </a:pPr>
            <a:r>
              <a:rPr lang="en-US" dirty="0" smtClean="0">
                <a:latin typeface="Consolas" panose="020B0609020204030204" pitchFamily="49" charset="0"/>
                <a:cs typeface="Consolas" panose="020B0609020204030204" pitchFamily="49" charset="0"/>
              </a:rPr>
              <a:t>Rational </a:t>
            </a:r>
            <a:r>
              <a:rPr lang="en-US" dirty="0">
                <a:latin typeface="Consolas" panose="020B0609020204030204" pitchFamily="49" charset="0"/>
                <a:cs typeface="Consolas" panose="020B0609020204030204" pitchFamily="49" charset="0"/>
              </a:rPr>
              <a:t>Rational</a:t>
            </a:r>
            <a:r>
              <a:rPr lang="en-US" dirty="0" smtClean="0">
                <a:latin typeface="Consolas" panose="020B0609020204030204" pitchFamily="49" charset="0"/>
                <a:cs typeface="Consolas" panose="020B0609020204030204" pitchFamily="49" charset="0"/>
              </a:rPr>
              <a:t>::operator+( Rational </a:t>
            </a:r>
            <a:r>
              <a:rPr lang="en-US" dirty="0" err="1" smtClean="0">
                <a:latin typeface="Consolas" panose="020B0609020204030204" pitchFamily="49" charset="0"/>
                <a:cs typeface="Consolas" panose="020B0609020204030204" pitchFamily="49" charset="0"/>
              </a:rPr>
              <a:t>const</a:t>
            </a:r>
            <a:r>
              <a:rPr lang="en-US" dirty="0" smtClean="0">
                <a:latin typeface="Consolas" panose="020B0609020204030204" pitchFamily="49" charset="0"/>
                <a:cs typeface="Consolas" panose="020B0609020204030204" pitchFamily="49" charset="0"/>
              </a:rPr>
              <a:t> &amp;q ) </a:t>
            </a:r>
            <a:r>
              <a:rPr lang="en-US" dirty="0" err="1" smtClean="0">
                <a:latin typeface="Consolas" panose="020B0609020204030204" pitchFamily="49" charset="0"/>
                <a:cs typeface="Consolas" panose="020B0609020204030204" pitchFamily="49" charset="0"/>
              </a:rPr>
              <a:t>const</a:t>
            </a:r>
            <a:r>
              <a:rPr lang="en-US" dirty="0" smtClean="0">
                <a:latin typeface="Consolas" panose="020B0609020204030204" pitchFamily="49" charset="0"/>
                <a:cs typeface="Consolas" panose="020B0609020204030204" pitchFamily="49" charset="0"/>
              </a:rPr>
              <a:t>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return Rational{   numerator*</a:t>
            </a:r>
            <a:r>
              <a:rPr lang="en-US" dirty="0" err="1" smtClean="0">
                <a:latin typeface="Consolas" panose="020B0609020204030204" pitchFamily="49" charset="0"/>
                <a:cs typeface="Consolas" panose="020B0609020204030204" pitchFamily="49" charset="0"/>
              </a:rPr>
              <a:t>q.denominator</a:t>
            </a:r>
            <a:r>
              <a:rPr lang="en-US" dirty="0" smtClean="0">
                <a:latin typeface="Consolas" panose="020B0609020204030204" pitchFamily="49" charset="0"/>
                <a:cs typeface="Consolas" panose="020B0609020204030204" pitchFamily="49" charset="0"/>
              </a:rPr>
              <a:t> +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denominator*</a:t>
            </a:r>
            <a:r>
              <a:rPr lang="en-US" dirty="0" err="1" smtClean="0">
                <a:latin typeface="Consolas" panose="020B0609020204030204" pitchFamily="49" charset="0"/>
                <a:cs typeface="Consolas" panose="020B0609020204030204" pitchFamily="49" charset="0"/>
              </a:rPr>
              <a:t>q.numerator</a:t>
            </a:r>
            <a:r>
              <a:rPr lang="en-US" dirty="0" smtClean="0">
                <a:latin typeface="Consolas" panose="020B0609020204030204" pitchFamily="49" charset="0"/>
                <a:cs typeface="Consolas" panose="020B0609020204030204" pitchFamily="49" charset="0"/>
              </a:rPr>
              <a:t>,</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denominator*</a:t>
            </a:r>
            <a:r>
              <a:rPr lang="en-US" dirty="0" err="1" smtClean="0">
                <a:latin typeface="Consolas" panose="020B0609020204030204" pitchFamily="49" charset="0"/>
                <a:cs typeface="Consolas" panose="020B0609020204030204" pitchFamily="49" charset="0"/>
              </a:rPr>
              <a:t>q.denominator</a:t>
            </a:r>
            <a:r>
              <a:rPr lang="en-US" dirty="0" smtClean="0">
                <a:latin typeface="Consolas" panose="020B0609020204030204" pitchFamily="49" charset="0"/>
                <a:cs typeface="Consolas" panose="020B0609020204030204" pitchFamily="49" charset="0"/>
              </a:rPr>
              <a:t> };</a:t>
            </a:r>
          </a:p>
          <a:p>
            <a:pPr marL="800100" lvl="2" indent="0">
              <a:buNone/>
            </a:pPr>
            <a:r>
              <a:rPr lang="en-US" dirty="0">
                <a:latin typeface="Consolas" panose="020B0609020204030204" pitchFamily="49" charset="0"/>
                <a:cs typeface="Consolas" panose="020B0609020204030204" pitchFamily="49" charset="0"/>
              </a:rPr>
              <a:t>}</a:t>
            </a:r>
            <a:endParaRPr lang="en-US" dirty="0" smtClean="0">
              <a:latin typeface="Consolas" panose="020B0609020204030204" pitchFamily="49" charset="0"/>
              <a:cs typeface="Consolas" panose="020B0609020204030204" pitchFamily="49" charset="0"/>
            </a:endParaRPr>
          </a:p>
          <a:p>
            <a:pPr marL="800100" lvl="2" indent="0">
              <a:buNone/>
            </a:pPr>
            <a:endParaRPr lang="en-US" dirty="0" smtClean="0">
              <a:latin typeface="Consolas" panose="020B0609020204030204" pitchFamily="49" charset="0"/>
              <a:cs typeface="Consolas" panose="020B0609020204030204" pitchFamily="49" charset="0"/>
            </a:endParaRPr>
          </a:p>
          <a:p>
            <a:pPr marL="800100" lvl="2" indent="0">
              <a:buNone/>
            </a:pPr>
            <a:r>
              <a:rPr lang="en-US" dirty="0">
                <a:latin typeface="Consolas" panose="020B0609020204030204" pitchFamily="49" charset="0"/>
                <a:cs typeface="Consolas" panose="020B0609020204030204" pitchFamily="49" charset="0"/>
              </a:rPr>
              <a:t>Rational Rational::</a:t>
            </a:r>
            <a:r>
              <a:rPr lang="en-US" dirty="0" smtClean="0">
                <a:latin typeface="Consolas" panose="020B0609020204030204" pitchFamily="49" charset="0"/>
                <a:cs typeface="Consolas" panose="020B0609020204030204" pitchFamily="49" charset="0"/>
              </a:rPr>
              <a:t>operator*( </a:t>
            </a:r>
            <a:r>
              <a:rPr lang="en-US" dirty="0">
                <a:latin typeface="Consolas" panose="020B0609020204030204" pitchFamily="49" charset="0"/>
                <a:cs typeface="Consolas" panose="020B0609020204030204" pitchFamily="49" charset="0"/>
              </a:rPr>
              <a:t>Rational </a:t>
            </a:r>
            <a:r>
              <a:rPr lang="en-US" dirty="0" err="1">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&amp;q ) </a:t>
            </a:r>
            <a:r>
              <a:rPr lang="en-US" dirty="0" err="1">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t>
            </a:r>
          </a:p>
          <a:p>
            <a:pPr marL="800100" lvl="2" indent="0">
              <a:buNone/>
            </a:pPr>
            <a:r>
              <a:rPr lang="en-US" dirty="0">
                <a:latin typeface="Consolas" panose="020B0609020204030204" pitchFamily="49" charset="0"/>
                <a:cs typeface="Consolas" panose="020B0609020204030204" pitchFamily="49" charset="0"/>
              </a:rPr>
              <a:t>    return Rational{   </a:t>
            </a:r>
            <a:r>
              <a:rPr lang="en-US" dirty="0" smtClean="0">
                <a:latin typeface="Consolas" panose="020B0609020204030204" pitchFamily="49" charset="0"/>
                <a:cs typeface="Consolas" panose="020B0609020204030204" pitchFamily="49" charset="0"/>
              </a:rPr>
              <a:t>numerator*</a:t>
            </a:r>
            <a:r>
              <a:rPr lang="en-US" dirty="0" err="1" smtClean="0">
                <a:latin typeface="Consolas" panose="020B0609020204030204" pitchFamily="49" charset="0"/>
                <a:cs typeface="Consolas" panose="020B0609020204030204" pitchFamily="49" charset="0"/>
              </a:rPr>
              <a:t>q.numerator</a:t>
            </a:r>
            <a:r>
              <a:rPr lang="en-US" dirty="0">
                <a:latin typeface="Consolas" panose="020B0609020204030204" pitchFamily="49" charset="0"/>
                <a:cs typeface="Consolas" panose="020B0609020204030204" pitchFamily="49" charset="0"/>
              </a:rPr>
              <a:t>,</a:t>
            </a:r>
          </a:p>
          <a:p>
            <a:pPr marL="800100" lvl="2" indent="0">
              <a:buNone/>
            </a:pPr>
            <a:r>
              <a:rPr lang="en-US" dirty="0">
                <a:latin typeface="Consolas" panose="020B0609020204030204" pitchFamily="49" charset="0"/>
                <a:cs typeface="Consolas" panose="020B0609020204030204" pitchFamily="49" charset="0"/>
              </a:rPr>
              <a:t>                     denominator*</a:t>
            </a:r>
            <a:r>
              <a:rPr lang="en-US" dirty="0" err="1">
                <a:latin typeface="Consolas" panose="020B0609020204030204" pitchFamily="49" charset="0"/>
                <a:cs typeface="Consolas" panose="020B0609020204030204" pitchFamily="49" charset="0"/>
              </a:rPr>
              <a:t>q.denominator</a:t>
            </a:r>
            <a:r>
              <a:rPr lang="en-US" dirty="0">
                <a:latin typeface="Consolas" panose="020B0609020204030204" pitchFamily="49" charset="0"/>
                <a:cs typeface="Consolas" panose="020B0609020204030204" pitchFamily="49" charset="0"/>
              </a:rPr>
              <a:t> };</a:t>
            </a:r>
          </a:p>
          <a:p>
            <a:pPr marL="800100" lvl="2" indent="0">
              <a:buNone/>
            </a:pP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17763262"/>
              </p:ext>
            </p:extLst>
          </p:nvPr>
        </p:nvGraphicFramePr>
        <p:xfrm>
          <a:off x="2790825" y="5083175"/>
          <a:ext cx="1800225" cy="1422400"/>
        </p:xfrm>
        <a:graphic>
          <a:graphicData uri="http://schemas.openxmlformats.org/presentationml/2006/ole">
            <mc:AlternateContent xmlns:mc="http://schemas.openxmlformats.org/markup-compatibility/2006">
              <mc:Choice xmlns:v="urn:schemas-microsoft-com:vml" Requires="v">
                <p:oleObj spid="_x0000_s6150" name="Equation" r:id="rId3" imgW="1028520" imgH="812520" progId="Equation.DSMT4">
                  <p:embed/>
                </p:oleObj>
              </mc:Choice>
              <mc:Fallback>
                <p:oleObj name="Equation" r:id="rId3" imgW="1028520" imgH="812520" progId="Equation.DSMT4">
                  <p:embed/>
                  <p:pic>
                    <p:nvPicPr>
                      <p:cNvPr id="4" name="Object 3"/>
                      <p:cNvPicPr/>
                      <p:nvPr/>
                    </p:nvPicPr>
                    <p:blipFill>
                      <a:blip r:embed="rId4"/>
                      <a:stretch>
                        <a:fillRect/>
                      </a:stretch>
                    </p:blipFill>
                    <p:spPr>
                      <a:xfrm>
                        <a:off x="2790825" y="5083175"/>
                        <a:ext cx="1800225" cy="1422400"/>
                      </a:xfrm>
                      <a:prstGeom prst="rect">
                        <a:avLst/>
                      </a:prstGeom>
                    </p:spPr>
                  </p:pic>
                </p:oleObj>
              </mc:Fallback>
            </mc:AlternateContent>
          </a:graphicData>
        </a:graphic>
      </p:graphicFrame>
    </p:spTree>
    <p:extLst>
      <p:ext uri="{BB962C8B-B14F-4D97-AF65-F5344CB8AC3E}">
        <p14:creationId xmlns:p14="http://schemas.microsoft.com/office/powerpoint/2010/main" val="3071565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p:txBody>
          <a:bodyPr/>
          <a:lstStyle/>
          <a:p>
            <a:r>
              <a:rPr lang="en-US" dirty="0" smtClean="0"/>
              <a:t>Suppose you tried the following:</a:t>
            </a:r>
          </a:p>
          <a:p>
            <a:pPr marL="800100" lvl="2" indent="0">
              <a:buNone/>
            </a:pPr>
            <a:r>
              <a:rPr lang="en-US" dirty="0" smtClean="0">
                <a:latin typeface="Consolas" panose="020B0609020204030204" pitchFamily="49" charset="0"/>
                <a:cs typeface="Consolas" panose="020B0609020204030204" pitchFamily="49" charset="0"/>
              </a:rPr>
              <a:t>Rational p{1, 2};</a:t>
            </a:r>
          </a:p>
          <a:p>
            <a:pPr marL="800100" lvl="2" indent="0">
              <a:buNone/>
            </a:pPr>
            <a:r>
              <a:rPr lang="en-US" dirty="0" smtClean="0">
                <a:latin typeface="Consolas" panose="020B0609020204030204" pitchFamily="49" charset="0"/>
                <a:cs typeface="Consolas" panose="020B0609020204030204" pitchFamily="49" charset="0"/>
              </a:rPr>
              <a:t>Rational q{p + </a:t>
            </a:r>
            <a:r>
              <a:rPr lang="en-US" b="1" dirty="0" smtClean="0">
                <a:solidFill>
                  <a:srgbClr val="FF0000"/>
                </a:solidFill>
                <a:latin typeface="Consolas" panose="020B0609020204030204" pitchFamily="49" charset="0"/>
                <a:cs typeface="Consolas" panose="020B0609020204030204" pitchFamily="49" charset="0"/>
              </a:rPr>
              <a:t>5</a:t>
            </a:r>
            <a:r>
              <a:rPr lang="en-US" dirty="0" smtClean="0">
                <a:latin typeface="Consolas" panose="020B0609020204030204" pitchFamily="49" charset="0"/>
                <a:cs typeface="Consolas" panose="020B0609020204030204" pitchFamily="49" charset="0"/>
              </a:rPr>
              <a:t>};</a:t>
            </a:r>
          </a:p>
          <a:p>
            <a:pPr marL="800100" lvl="2" indent="0">
              <a:buNone/>
            </a:pPr>
            <a:endParaRPr lang="en-US" dirty="0">
              <a:latin typeface="Consolas" panose="020B0609020204030204" pitchFamily="49" charset="0"/>
              <a:cs typeface="Consolas" panose="020B0609020204030204" pitchFamily="49" charset="0"/>
            </a:endParaRPr>
          </a:p>
          <a:p>
            <a:r>
              <a:rPr lang="en-US" dirty="0" smtClean="0"/>
              <a:t>This should equal to the rational number 11/2, but we can only do this right now with</a:t>
            </a:r>
            <a:endParaRPr lang="en-US" dirty="0"/>
          </a:p>
          <a:p>
            <a:pPr marL="800100" lvl="2" indent="0">
              <a:buNone/>
            </a:pPr>
            <a:r>
              <a:rPr lang="en-US" dirty="0" smtClean="0">
                <a:latin typeface="Consolas" panose="020B0609020204030204" pitchFamily="49" charset="0"/>
                <a:cs typeface="Consolas" panose="020B0609020204030204" pitchFamily="49" charset="0"/>
              </a:rPr>
              <a:t>Rational </a:t>
            </a:r>
            <a:r>
              <a:rPr lang="en-US" dirty="0">
                <a:latin typeface="Consolas" panose="020B0609020204030204" pitchFamily="49" charset="0"/>
                <a:cs typeface="Consolas" panose="020B0609020204030204" pitchFamily="49" charset="0"/>
              </a:rPr>
              <a:t>q{p + </a:t>
            </a:r>
            <a:r>
              <a:rPr lang="en-US" b="1" dirty="0" smtClean="0">
                <a:solidFill>
                  <a:srgbClr val="FF0000"/>
                </a:solidFill>
                <a:latin typeface="Consolas" panose="020B0609020204030204" pitchFamily="49" charset="0"/>
                <a:cs typeface="Consolas" panose="020B0609020204030204" pitchFamily="49" charset="0"/>
              </a:rPr>
              <a:t>Rational{5, 1}</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lvl="0"/>
            <a:endParaRPr lang="en-US" dirty="0" smtClean="0">
              <a:solidFill>
                <a:prstClr val="black"/>
              </a:solidFill>
            </a:endParaRPr>
          </a:p>
          <a:p>
            <a:pPr lvl="0"/>
            <a:r>
              <a:rPr lang="en-US" dirty="0" smtClean="0">
                <a:solidFill>
                  <a:prstClr val="black"/>
                </a:solidFill>
              </a:rPr>
              <a:t>For this, we have to tell the compiler how we can add an </a:t>
            </a:r>
            <a:r>
              <a:rPr lang="en-US" dirty="0" err="1" smtClean="0">
                <a:solidFill>
                  <a:prstClr val="black"/>
                </a:solidFill>
                <a:latin typeface="Consolas" panose="020B0609020204030204" pitchFamily="49" charset="0"/>
              </a:rPr>
              <a:t>int</a:t>
            </a:r>
            <a:r>
              <a:rPr lang="en-US" dirty="0" smtClean="0">
                <a:solidFill>
                  <a:prstClr val="black"/>
                </a:solidFill>
              </a:rPr>
              <a:t> to or multiply an </a:t>
            </a:r>
            <a:r>
              <a:rPr lang="en-US" dirty="0" err="1" smtClean="0">
                <a:solidFill>
                  <a:prstClr val="black"/>
                </a:solidFill>
                <a:latin typeface="Consolas" panose="020B0609020204030204" pitchFamily="49" charset="0"/>
              </a:rPr>
              <a:t>int</a:t>
            </a:r>
            <a:r>
              <a:rPr lang="en-US" dirty="0" smtClean="0">
                <a:solidFill>
                  <a:prstClr val="black"/>
                </a:solidFill>
              </a:rPr>
              <a:t> by a rational number</a:t>
            </a:r>
            <a:endParaRPr lang="en-US" dirty="0">
              <a:solidFill>
                <a:prstClr val="black"/>
              </a:solidFill>
            </a:endParaRPr>
          </a:p>
          <a:p>
            <a:pPr marL="800100" lvl="2" indent="0">
              <a:buNone/>
            </a:pP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22522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p:txBody>
          <a:bodyPr/>
          <a:lstStyle/>
          <a:p>
            <a:r>
              <a:rPr lang="en-US" dirty="0" smtClean="0"/>
              <a:t>We could implement additional functions such as - and /, but these are left to you</a:t>
            </a:r>
          </a:p>
          <a:p>
            <a:pPr marL="800100" lvl="2" indent="0">
              <a:buNone/>
            </a:pPr>
            <a:r>
              <a:rPr lang="en-US" dirty="0" smtClean="0">
                <a:latin typeface="Consolas" panose="020B0609020204030204" pitchFamily="49" charset="0"/>
                <a:cs typeface="Consolas" panose="020B0609020204030204" pitchFamily="49" charset="0"/>
              </a:rPr>
              <a:t>Rational Rational::operator+( </a:t>
            </a:r>
            <a:r>
              <a:rPr lang="en-US" b="1" dirty="0" err="1" smtClean="0">
                <a:solidFill>
                  <a:srgbClr val="FF0000"/>
                </a:solidFill>
                <a:latin typeface="Consolas" panose="020B0609020204030204" pitchFamily="49" charset="0"/>
                <a:cs typeface="Consolas" panose="020B0609020204030204" pitchFamily="49" charset="0"/>
              </a:rPr>
              <a:t>int</a:t>
            </a:r>
            <a:r>
              <a:rPr lang="en-US" b="1" dirty="0" smtClean="0">
                <a:solidFill>
                  <a:srgbClr val="FF0000"/>
                </a:solidFill>
                <a:latin typeface="Consolas" panose="020B0609020204030204" pitchFamily="49" charset="0"/>
                <a:cs typeface="Consolas" panose="020B0609020204030204" pitchFamily="49" charset="0"/>
              </a:rPr>
              <a:t> n</a:t>
            </a:r>
            <a:r>
              <a:rPr lang="en-US" dirty="0" smtClean="0">
                <a:latin typeface="Consolas" panose="020B0609020204030204" pitchFamily="49" charset="0"/>
                <a:cs typeface="Consolas" panose="020B0609020204030204" pitchFamily="49" charset="0"/>
              </a:rPr>
              <a:t> ) </a:t>
            </a:r>
            <a:r>
              <a:rPr lang="en-US" dirty="0" err="1" smtClean="0">
                <a:latin typeface="Consolas" panose="020B0609020204030204" pitchFamily="49" charset="0"/>
                <a:cs typeface="Consolas" panose="020B0609020204030204" pitchFamily="49" charset="0"/>
              </a:rPr>
              <a:t>const</a:t>
            </a:r>
            <a:r>
              <a:rPr lang="en-US" dirty="0" smtClean="0">
                <a:latin typeface="Consolas" panose="020B0609020204030204" pitchFamily="49" charset="0"/>
                <a:cs typeface="Consolas" panose="020B0609020204030204" pitchFamily="49" charset="0"/>
              </a:rPr>
              <a:t> {</a:t>
            </a:r>
          </a:p>
          <a:p>
            <a:pPr marL="800100" lvl="2" indent="0">
              <a:buNone/>
            </a:pPr>
            <a:r>
              <a:rPr lang="en-US" dirty="0" smtClean="0">
                <a:latin typeface="Consolas" panose="020B0609020204030204" pitchFamily="49" charset="0"/>
                <a:cs typeface="Consolas" panose="020B0609020204030204" pitchFamily="49" charset="0"/>
              </a:rPr>
              <a:t>    return Rational{ numerator + denominator*</a:t>
            </a:r>
            <a:r>
              <a:rPr lang="en-US" b="1" dirty="0" smtClean="0">
                <a:solidFill>
                  <a:srgbClr val="FF0000"/>
                </a:solidFill>
                <a:latin typeface="Consolas" panose="020B0609020204030204" pitchFamily="49" charset="0"/>
                <a:cs typeface="Consolas" panose="020B0609020204030204" pitchFamily="49" charset="0"/>
              </a:rPr>
              <a:t>n</a:t>
            </a:r>
            <a:r>
              <a:rPr lang="en-US" dirty="0" smtClean="0">
                <a:latin typeface="Consolas" panose="020B0609020204030204" pitchFamily="49" charset="0"/>
                <a:cs typeface="Consolas" panose="020B0609020204030204" pitchFamily="49" charset="0"/>
              </a:rPr>
              <a:t>,</a:t>
            </a:r>
          </a:p>
          <a:p>
            <a:pPr marL="800100" lvl="2" indent="0">
              <a:buNone/>
            </a:pPr>
            <a:r>
              <a:rPr lang="en-US" dirty="0" smtClean="0">
                <a:latin typeface="Consolas" panose="020B0609020204030204" pitchFamily="49" charset="0"/>
                <a:cs typeface="Consolas" panose="020B0609020204030204" pitchFamily="49" charset="0"/>
              </a:rPr>
              <a:t>                     denominator };</a:t>
            </a:r>
          </a:p>
          <a:p>
            <a:pPr marL="800100" lvl="2" indent="0">
              <a:buNone/>
            </a:pPr>
            <a:r>
              <a:rPr lang="en-US" dirty="0" smtClean="0">
                <a:latin typeface="Consolas" panose="020B0609020204030204" pitchFamily="49" charset="0"/>
                <a:cs typeface="Consolas" panose="020B0609020204030204" pitchFamily="49" charset="0"/>
              </a:rPr>
              <a:t>}</a:t>
            </a:r>
          </a:p>
          <a:p>
            <a:pPr marL="800100" lvl="2" indent="0">
              <a:buNone/>
            </a:pPr>
            <a:endParaRPr lang="en-US" dirty="0" smtClean="0">
              <a:latin typeface="Consolas" panose="020B0609020204030204" pitchFamily="49" charset="0"/>
              <a:cs typeface="Consolas" panose="020B0609020204030204" pitchFamily="49" charset="0"/>
            </a:endParaRPr>
          </a:p>
          <a:p>
            <a:pPr marL="800100" lvl="2" indent="0">
              <a:buNone/>
            </a:pPr>
            <a:r>
              <a:rPr lang="en-US" dirty="0">
                <a:latin typeface="Consolas" panose="020B0609020204030204" pitchFamily="49" charset="0"/>
                <a:cs typeface="Consolas" panose="020B0609020204030204" pitchFamily="49" charset="0"/>
              </a:rPr>
              <a:t>Rational Rational::</a:t>
            </a:r>
            <a:r>
              <a:rPr lang="en-US" dirty="0" smtClean="0">
                <a:latin typeface="Consolas" panose="020B0609020204030204" pitchFamily="49" charset="0"/>
                <a:cs typeface="Consolas" panose="020B0609020204030204" pitchFamily="49" charset="0"/>
              </a:rPr>
              <a:t>operator*( </a:t>
            </a:r>
            <a:r>
              <a:rPr lang="en-US" b="1" dirty="0" err="1" smtClean="0">
                <a:solidFill>
                  <a:srgbClr val="FF0000"/>
                </a:solidFill>
                <a:latin typeface="Consolas" panose="020B0609020204030204" pitchFamily="49" charset="0"/>
                <a:cs typeface="Consolas" panose="020B0609020204030204" pitchFamily="49" charset="0"/>
              </a:rPr>
              <a:t>int</a:t>
            </a:r>
            <a:r>
              <a:rPr lang="en-US" b="1" dirty="0" smtClean="0">
                <a:solidFill>
                  <a:srgbClr val="FF0000"/>
                </a:solidFill>
                <a:latin typeface="Consolas" panose="020B0609020204030204" pitchFamily="49" charset="0"/>
                <a:cs typeface="Consolas" panose="020B0609020204030204" pitchFamily="49" charset="0"/>
              </a:rPr>
              <a:t> </a:t>
            </a:r>
            <a:r>
              <a:rPr lang="en-US" b="1" dirty="0">
                <a:solidFill>
                  <a:srgbClr val="FF0000"/>
                </a:solidFill>
                <a:latin typeface="Consolas" panose="020B0609020204030204" pitchFamily="49" charset="0"/>
                <a:cs typeface="Consolas" panose="020B0609020204030204" pitchFamily="49" charset="0"/>
              </a:rPr>
              <a:t>n</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t>
            </a:r>
          </a:p>
          <a:p>
            <a:pPr marL="800100" lvl="2" indent="0">
              <a:buNone/>
            </a:pPr>
            <a:r>
              <a:rPr lang="en-US" dirty="0">
                <a:latin typeface="Consolas" panose="020B0609020204030204" pitchFamily="49" charset="0"/>
                <a:cs typeface="Consolas" panose="020B0609020204030204" pitchFamily="49" charset="0"/>
              </a:rPr>
              <a:t>    return Rational{ </a:t>
            </a:r>
            <a:r>
              <a:rPr lang="en-US" dirty="0" smtClean="0">
                <a:latin typeface="Consolas" panose="020B0609020204030204" pitchFamily="49" charset="0"/>
                <a:cs typeface="Consolas" panose="020B0609020204030204" pitchFamily="49" charset="0"/>
              </a:rPr>
              <a:t>numerator*</a:t>
            </a:r>
            <a:r>
              <a:rPr lang="en-US" b="1" dirty="0" smtClean="0">
                <a:solidFill>
                  <a:srgbClr val="FF0000"/>
                </a:solidFill>
                <a:latin typeface="Consolas" panose="020B0609020204030204" pitchFamily="49" charset="0"/>
                <a:cs typeface="Consolas" panose="020B0609020204030204" pitchFamily="49" charset="0"/>
              </a:rPr>
              <a:t>n</a:t>
            </a: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denominator </a:t>
            </a:r>
            <a:r>
              <a:rPr lang="en-US" dirty="0">
                <a:latin typeface="Consolas" panose="020B0609020204030204" pitchFamily="49" charset="0"/>
                <a:cs typeface="Consolas" panose="020B0609020204030204" pitchFamily="49" charset="0"/>
              </a:rPr>
              <a:t>};</a:t>
            </a:r>
          </a:p>
          <a:p>
            <a:pPr marL="800100" lvl="2" indent="0">
              <a:buNone/>
            </a:pP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636206828"/>
              </p:ext>
            </p:extLst>
          </p:nvPr>
        </p:nvGraphicFramePr>
        <p:xfrm>
          <a:off x="2627313" y="5300663"/>
          <a:ext cx="1600200" cy="1422400"/>
        </p:xfrm>
        <a:graphic>
          <a:graphicData uri="http://schemas.openxmlformats.org/presentationml/2006/ole">
            <mc:AlternateContent xmlns:mc="http://schemas.openxmlformats.org/markup-compatibility/2006">
              <mc:Choice xmlns:v="urn:schemas-microsoft-com:vml" Requires="v">
                <p:oleObj spid="_x0000_s7175" name="Equation" r:id="rId3" imgW="914400" imgH="812520" progId="Equation.DSMT4">
                  <p:embed/>
                </p:oleObj>
              </mc:Choice>
              <mc:Fallback>
                <p:oleObj name="Equation" r:id="rId3" imgW="914400" imgH="812520" progId="Equation.DSMT4">
                  <p:embed/>
                  <p:pic>
                    <p:nvPicPr>
                      <p:cNvPr id="4" name="Object 3"/>
                      <p:cNvPicPr/>
                      <p:nvPr/>
                    </p:nvPicPr>
                    <p:blipFill>
                      <a:blip r:embed="rId4"/>
                      <a:stretch>
                        <a:fillRect/>
                      </a:stretch>
                    </p:blipFill>
                    <p:spPr>
                      <a:xfrm>
                        <a:off x="2627313" y="5300663"/>
                        <a:ext cx="1600200" cy="1422400"/>
                      </a:xfrm>
                      <a:prstGeom prst="rect">
                        <a:avLst/>
                      </a:prstGeom>
                    </p:spPr>
                  </p:pic>
                </p:oleObj>
              </mc:Fallback>
            </mc:AlternateContent>
          </a:graphicData>
        </a:graphic>
      </p:graphicFrame>
    </p:spTree>
    <p:extLst>
      <p:ext uri="{BB962C8B-B14F-4D97-AF65-F5344CB8AC3E}">
        <p14:creationId xmlns:p14="http://schemas.microsoft.com/office/powerpoint/2010/main" val="2392427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Limitations of primitive data types</a:t>
            </a:r>
            <a:endParaRPr lang="en-CA" dirty="0"/>
          </a:p>
        </p:txBody>
      </p:sp>
      <p:sp>
        <p:nvSpPr>
          <p:cNvPr id="3" name="Content Placeholder 2"/>
          <p:cNvSpPr>
            <a:spLocks noGrp="1"/>
          </p:cNvSpPr>
          <p:nvPr>
            <p:ph idx="1"/>
          </p:nvPr>
        </p:nvSpPr>
        <p:spPr>
          <a:xfrm>
            <a:off x="457200" y="1600200"/>
            <a:ext cx="8435280" cy="4525963"/>
          </a:xfrm>
        </p:spPr>
        <p:txBody>
          <a:bodyPr/>
          <a:lstStyle/>
          <a:p>
            <a:r>
              <a:rPr lang="en-US" dirty="0" smtClean="0"/>
              <a:t>What happens if we do the following?</a:t>
            </a:r>
          </a:p>
          <a:p>
            <a:pPr marL="800100" lvl="2" indent="0">
              <a:buNone/>
            </a:pPr>
            <a:r>
              <a:rPr lang="en-US" dirty="0" smtClean="0">
                <a:latin typeface="Consolas" panose="020B0609020204030204" pitchFamily="49" charset="0"/>
                <a:cs typeface="Consolas" panose="020B0609020204030204" pitchFamily="49" charset="0"/>
              </a:rPr>
              <a:t>Rational Rational::operator==( Rational </a:t>
            </a:r>
            <a:r>
              <a:rPr lang="en-US" dirty="0" err="1" smtClean="0">
                <a:latin typeface="Consolas" panose="020B0609020204030204" pitchFamily="49" charset="0"/>
                <a:cs typeface="Consolas" panose="020B0609020204030204" pitchFamily="49" charset="0"/>
              </a:rPr>
              <a:t>const</a:t>
            </a:r>
            <a:r>
              <a:rPr lang="en-US" dirty="0" smtClean="0">
                <a:latin typeface="Consolas" panose="020B0609020204030204" pitchFamily="49" charset="0"/>
                <a:cs typeface="Consolas" panose="020B0609020204030204" pitchFamily="49" charset="0"/>
              </a:rPr>
              <a:t> &amp;q ) </a:t>
            </a:r>
            <a:r>
              <a:rPr lang="en-US" dirty="0" err="1" smtClean="0">
                <a:latin typeface="Consolas" panose="020B0609020204030204" pitchFamily="49" charset="0"/>
                <a:cs typeface="Consolas" panose="020B0609020204030204" pitchFamily="49" charset="0"/>
              </a:rPr>
              <a:t>const</a:t>
            </a:r>
            <a:r>
              <a:rPr lang="en-US" dirty="0" smtClean="0">
                <a:latin typeface="Consolas" panose="020B0609020204030204" pitchFamily="49" charset="0"/>
                <a:cs typeface="Consolas" panose="020B0609020204030204" pitchFamily="49" charset="0"/>
              </a:rPr>
              <a:t> {</a:t>
            </a:r>
          </a:p>
          <a:p>
            <a:pPr marL="800100" lvl="2" indent="0">
              <a:buNone/>
            </a:pPr>
            <a:r>
              <a:rPr lang="en-US" dirty="0" smtClean="0">
                <a:latin typeface="Consolas" panose="020B0609020204030204" pitchFamily="49" charset="0"/>
                <a:cs typeface="Consolas" panose="020B0609020204030204" pitchFamily="49" charset="0"/>
              </a:rPr>
              <a:t>    return (  numerator == </a:t>
            </a:r>
            <a:r>
              <a:rPr lang="en-US" dirty="0" err="1" smtClean="0">
                <a:latin typeface="Consolas" panose="020B0609020204030204" pitchFamily="49" charset="0"/>
                <a:cs typeface="Consolas" panose="020B0609020204030204" pitchFamily="49" charset="0"/>
              </a:rPr>
              <a:t>q.numerator</a:t>
            </a:r>
            <a:r>
              <a:rPr lang="en-US" dirty="0" smtClean="0">
                <a:latin typeface="Consolas" panose="020B0609020204030204" pitchFamily="49" charset="0"/>
                <a:cs typeface="Consolas" panose="020B0609020204030204" pitchFamily="49" charset="0"/>
              </a:rPr>
              <a:t>  )</a:t>
            </a:r>
          </a:p>
          <a:p>
            <a:pPr marL="800100" lvl="2"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&amp;&amp; (denominator == </a:t>
            </a:r>
            <a:r>
              <a:rPr lang="en-US" dirty="0" err="1" smtClean="0">
                <a:latin typeface="Consolas" panose="020B0609020204030204" pitchFamily="49" charset="0"/>
                <a:cs typeface="Consolas" panose="020B0609020204030204" pitchFamily="49" charset="0"/>
              </a:rPr>
              <a:t>q.denominator</a:t>
            </a:r>
            <a:r>
              <a:rPr lang="en-US" dirty="0" smtClean="0">
                <a:latin typeface="Consolas" panose="020B0609020204030204" pitchFamily="49" charset="0"/>
                <a:cs typeface="Consolas" panose="020B0609020204030204" pitchFamily="49" charset="0"/>
              </a:rPr>
              <a:t>);</a:t>
            </a:r>
          </a:p>
          <a:p>
            <a:pPr marL="800100" lvl="2" indent="0">
              <a:buNone/>
            </a:pPr>
            <a:r>
              <a:rPr lang="en-US" dirty="0" smtClean="0">
                <a:latin typeface="Consolas" panose="020B0609020204030204" pitchFamily="49" charset="0"/>
                <a:cs typeface="Consolas" panose="020B0609020204030204" pitchFamily="49" charset="0"/>
              </a:rPr>
              <a:t>}</a:t>
            </a:r>
          </a:p>
          <a:p>
            <a:pPr marL="800100" lvl="2" indent="0">
              <a:buNone/>
            </a:pPr>
            <a:endParaRPr lang="en-US" dirty="0" smtClean="0">
              <a:latin typeface="Consolas" panose="020B0609020204030204" pitchFamily="49" charset="0"/>
              <a:cs typeface="Consolas" panose="020B0609020204030204" pitchFamily="49" charset="0"/>
            </a:endParaRPr>
          </a:p>
          <a:p>
            <a:pPr marL="800100" lvl="2" indent="0">
              <a:buNone/>
            </a:pPr>
            <a:r>
              <a:rPr lang="en-US" dirty="0">
                <a:latin typeface="Consolas" panose="020B0609020204030204" pitchFamily="49" charset="0"/>
                <a:cs typeface="Consolas" panose="020B0609020204030204" pitchFamily="49" charset="0"/>
              </a:rPr>
              <a:t>Rational Rational::</a:t>
            </a:r>
            <a:r>
              <a:rPr lang="en-US" dirty="0" smtClean="0">
                <a:latin typeface="Consolas" panose="020B0609020204030204" pitchFamily="49" charset="0"/>
                <a:cs typeface="Consolas" panose="020B0609020204030204" pitchFamily="49" charset="0"/>
              </a:rPr>
              <a:t>operator==( </a:t>
            </a:r>
            <a:r>
              <a:rPr lang="en-US" dirty="0" err="1" smtClean="0">
                <a:latin typeface="Consolas" panose="020B0609020204030204" pitchFamily="49" charset="0"/>
                <a:cs typeface="Consolas" panose="020B0609020204030204" pitchFamily="49" charset="0"/>
              </a:rPr>
              <a:t>int</a:t>
            </a:r>
            <a:r>
              <a:rPr lang="en-US" dirty="0" smtClean="0">
                <a:latin typeface="Consolas" panose="020B0609020204030204" pitchFamily="49" charset="0"/>
                <a:cs typeface="Consolas" panose="020B0609020204030204" pitchFamily="49" charset="0"/>
              </a:rPr>
              <a:t> n ) </a:t>
            </a:r>
            <a:r>
              <a:rPr lang="en-US" dirty="0" err="1">
                <a:latin typeface="Consolas" panose="020B0609020204030204" pitchFamily="49" charset="0"/>
                <a:cs typeface="Consolas" panose="020B0609020204030204" pitchFamily="49" charset="0"/>
              </a:rPr>
              <a:t>const</a:t>
            </a:r>
            <a:r>
              <a:rPr lang="en-US" dirty="0">
                <a:latin typeface="Consolas" panose="020B0609020204030204" pitchFamily="49" charset="0"/>
                <a:cs typeface="Consolas" panose="020B0609020204030204" pitchFamily="49" charset="0"/>
              </a:rPr>
              <a:t> {</a:t>
            </a:r>
          </a:p>
          <a:p>
            <a:pPr marL="800100" lvl="2" indent="0">
              <a:buNone/>
            </a:pPr>
            <a:r>
              <a:rPr lang="en-US" dirty="0">
                <a:latin typeface="Consolas" panose="020B0609020204030204" pitchFamily="49" charset="0"/>
                <a:cs typeface="Consolas" panose="020B0609020204030204" pitchFamily="49" charset="0"/>
              </a:rPr>
              <a:t>    return </a:t>
            </a:r>
            <a:r>
              <a:rPr lang="en-US" dirty="0" smtClean="0">
                <a:latin typeface="Consolas" panose="020B0609020204030204" pitchFamily="49" charset="0"/>
                <a:cs typeface="Consolas" panose="020B0609020204030204" pitchFamily="49" charset="0"/>
              </a:rPr>
              <a:t>(numerator == n) &amp;&amp; (denominator == 1);</a:t>
            </a:r>
            <a:endParaRPr lang="en-US" dirty="0">
              <a:latin typeface="Consolas" panose="020B0609020204030204" pitchFamily="49" charset="0"/>
              <a:cs typeface="Consolas" panose="020B0609020204030204" pitchFamily="49" charset="0"/>
            </a:endParaRPr>
          </a:p>
          <a:p>
            <a:pPr marL="800100" lvl="2" indent="0">
              <a:buNone/>
            </a:pPr>
            <a:r>
              <a:rPr lang="en-US" dirty="0" smtClean="0">
                <a:latin typeface="Consolas" panose="020B0609020204030204" pitchFamily="49" charset="0"/>
                <a:cs typeface="Consolas" panose="020B0609020204030204" pitchFamily="49" charset="0"/>
              </a:rPr>
              <a:t>}</a:t>
            </a:r>
            <a:endParaRPr lang="en-US" dirty="0">
              <a:latin typeface="Consolas" panose="020B0609020204030204" pitchFamily="49" charset="0"/>
              <a:cs typeface="Consolas" panose="020B0609020204030204" pitchFamily="49"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67733785"/>
              </p:ext>
            </p:extLst>
          </p:nvPr>
        </p:nvGraphicFramePr>
        <p:xfrm>
          <a:off x="3274665" y="4509120"/>
          <a:ext cx="2800350" cy="1422400"/>
        </p:xfrm>
        <a:graphic>
          <a:graphicData uri="http://schemas.openxmlformats.org/presentationml/2006/ole">
            <mc:AlternateContent xmlns:mc="http://schemas.openxmlformats.org/markup-compatibility/2006">
              <mc:Choice xmlns:v="urn:schemas-microsoft-com:vml" Requires="v">
                <p:oleObj spid="_x0000_s8198" name="Equation" r:id="rId3" imgW="1600200" imgH="812520" progId="Equation.DSMT4">
                  <p:embed/>
                </p:oleObj>
              </mc:Choice>
              <mc:Fallback>
                <p:oleObj name="Equation" r:id="rId3" imgW="1600200" imgH="812520" progId="Equation.DSMT4">
                  <p:embed/>
                  <p:pic>
                    <p:nvPicPr>
                      <p:cNvPr id="4" name="Object 3"/>
                      <p:cNvPicPr/>
                      <p:nvPr/>
                    </p:nvPicPr>
                    <p:blipFill>
                      <a:blip r:embed="rId4"/>
                      <a:stretch>
                        <a:fillRect/>
                      </a:stretch>
                    </p:blipFill>
                    <p:spPr>
                      <a:xfrm>
                        <a:off x="3274665" y="4509120"/>
                        <a:ext cx="2800350" cy="1422400"/>
                      </a:xfrm>
                      <a:prstGeom prst="rect">
                        <a:avLst/>
                      </a:prstGeom>
                    </p:spPr>
                  </p:pic>
                </p:oleObj>
              </mc:Fallback>
            </mc:AlternateContent>
          </a:graphicData>
        </a:graphic>
      </p:graphicFrame>
    </p:spTree>
    <p:extLst>
      <p:ext uri="{BB962C8B-B14F-4D97-AF65-F5344CB8AC3E}">
        <p14:creationId xmlns:p14="http://schemas.microsoft.com/office/powerpoint/2010/main" val="98167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78182</TotalTime>
  <Words>1778</Words>
  <Application>Microsoft Office PowerPoint</Application>
  <PresentationFormat>On-screen Show (4:3)</PresentationFormat>
  <Paragraphs>286</Paragraphs>
  <Slides>26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ＭＳ Ｐゴシック</vt:lpstr>
      <vt:lpstr>Arial</vt:lpstr>
      <vt:lpstr>Calibri</vt:lpstr>
      <vt:lpstr>Consolas</vt:lpstr>
      <vt:lpstr>Constantia</vt:lpstr>
      <vt:lpstr>Georgia</vt:lpstr>
      <vt:lpstr>Times New Roman</vt:lpstr>
      <vt:lpstr>Custom Design</vt:lpstr>
      <vt:lpstr>MathType 6.0 Equation</vt:lpstr>
      <vt:lpstr>Constructors</vt:lpstr>
      <vt:lpstr>Outline</vt:lpstr>
      <vt:lpstr>Constructors</vt:lpstr>
      <vt:lpstr>Limitations of primitive data types</vt:lpstr>
      <vt:lpstr>Limitations of primitive data types</vt:lpstr>
      <vt:lpstr>Limitations of primitive data types</vt:lpstr>
      <vt:lpstr>Limitations of primitive data types</vt:lpstr>
      <vt:lpstr>Limitations of primitive data types</vt:lpstr>
      <vt:lpstr>Limitations of primitive data types</vt:lpstr>
      <vt:lpstr>Limitations of primitive data types</vt:lpstr>
      <vt:lpstr>Limitations of primitive data types</vt:lpstr>
      <vt:lpstr>Limitations of primitive data types</vt:lpstr>
      <vt:lpstr>Limitations of primitive data types</vt:lpstr>
      <vt:lpstr>Limitations of primitive data types</vt:lpstr>
      <vt:lpstr>Limitations of primitive data types</vt:lpstr>
      <vt:lpstr>Limitations of primitive data types</vt:lpstr>
      <vt:lpstr>Limitations of primitive data types</vt:lpstr>
      <vt:lpstr>Limitations of primitive data types</vt:lpstr>
      <vt:lpstr>Date-time group</vt:lpstr>
      <vt:lpstr>dtg printing</vt:lpstr>
      <vt:lpstr>dtg printing</vt:lpstr>
      <vt:lpstr>dtg constructor</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1347</cp:revision>
  <dcterms:created xsi:type="dcterms:W3CDTF">2009-09-11T23:00:44Z</dcterms:created>
  <dcterms:modified xsi:type="dcterms:W3CDTF">2019-06-10T23:01:17Z</dcterms:modified>
</cp:coreProperties>
</file>